
<file path=[Content_Types].xml><?xml version="1.0" encoding="utf-8"?>
<Types xmlns="http://schemas.openxmlformats.org/package/2006/content-types">
  <Default Extension="jpg" ContentType="image/jpeg"/>
  <Default Extension="jpeg" ContentType="image/jpeg"/>
  <Default Extension="xml" ContentType="application/xml"/>
  <Default Extension="bin" ContentType="application/vnd.openxmlformats-officedocument.oleObject"/>
  <Default Extension="mp4" ContentType="video/mp4"/>
  <Default Extension="vml" ContentType="application/vnd.openxmlformats-officedocument.vmlDrawing"/>
  <Default Extension="wdp" ContentType="image/vnd.ms-photo"/>
  <Default Extension="png" ContentType="image/png"/>
  <Default Extension="wmf" ContentType="image/x-wmf"/>
  <Default Extension="gif" ContentType="image/gif"/>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56" r:id="rId2"/>
    <p:sldId id="257" r:id="rId3"/>
    <p:sldId id="261" r:id="rId4"/>
    <p:sldId id="263" r:id="rId5"/>
    <p:sldId id="331" r:id="rId6"/>
    <p:sldId id="332" r:id="rId7"/>
    <p:sldId id="337" r:id="rId8"/>
    <p:sldId id="370" r:id="rId9"/>
    <p:sldId id="371" r:id="rId10"/>
    <p:sldId id="423" r:id="rId11"/>
    <p:sldId id="348" r:id="rId12"/>
    <p:sldId id="349" r:id="rId13"/>
    <p:sldId id="350" r:id="rId14"/>
    <p:sldId id="393" r:id="rId15"/>
    <p:sldId id="394" r:id="rId16"/>
    <p:sldId id="280" r:id="rId17"/>
    <p:sldId id="395" r:id="rId18"/>
    <p:sldId id="294" r:id="rId19"/>
    <p:sldId id="364" r:id="rId20"/>
    <p:sldId id="286" r:id="rId21"/>
    <p:sldId id="367" r:id="rId22"/>
    <p:sldId id="397" r:id="rId23"/>
    <p:sldId id="399" r:id="rId24"/>
    <p:sldId id="374" r:id="rId25"/>
    <p:sldId id="278" r:id="rId26"/>
    <p:sldId id="336" r:id="rId27"/>
    <p:sldId id="308" r:id="rId28"/>
    <p:sldId id="315" r:id="rId29"/>
    <p:sldId id="360" r:id="rId30"/>
    <p:sldId id="321" r:id="rId31"/>
    <p:sldId id="363" r:id="rId32"/>
    <p:sldId id="325" r:id="rId33"/>
    <p:sldId id="379" r:id="rId34"/>
    <p:sldId id="383" r:id="rId35"/>
    <p:sldId id="384" r:id="rId36"/>
    <p:sldId id="385" r:id="rId37"/>
    <p:sldId id="408" r:id="rId38"/>
    <p:sldId id="410" r:id="rId39"/>
    <p:sldId id="409" r:id="rId40"/>
    <p:sldId id="372" r:id="rId41"/>
    <p:sldId id="390" r:id="rId42"/>
    <p:sldId id="407" r:id="rId43"/>
    <p:sldId id="413" r:id="rId44"/>
    <p:sldId id="260" r:id="rId45"/>
    <p:sldId id="387" r:id="rId4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74B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87141" autoAdjust="0"/>
  </p:normalViewPr>
  <p:slideViewPr>
    <p:cSldViewPr>
      <p:cViewPr>
        <p:scale>
          <a:sx n="110" d="100"/>
          <a:sy n="110" d="100"/>
        </p:scale>
        <p:origin x="576" y="-31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67" d="100"/>
          <a:sy n="67" d="100"/>
        </p:scale>
        <p:origin x="-3168"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1.wmf"/><Relationship Id="rId4" Type="http://schemas.openxmlformats.org/officeDocument/2006/relationships/image" Target="../media/image42.wmf"/><Relationship Id="rId5" Type="http://schemas.openxmlformats.org/officeDocument/2006/relationships/image" Target="../media/image43.wmf"/><Relationship Id="rId6" Type="http://schemas.openxmlformats.org/officeDocument/2006/relationships/image" Target="../media/image44.wmf"/><Relationship Id="rId1" Type="http://schemas.openxmlformats.org/officeDocument/2006/relationships/image" Target="../media/image39.wmf"/><Relationship Id="rId2"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8.wmf"/><Relationship Id="rId4" Type="http://schemas.openxmlformats.org/officeDocument/2006/relationships/image" Target="../media/image79.wmf"/><Relationship Id="rId5" Type="http://schemas.openxmlformats.org/officeDocument/2006/relationships/image" Target="../media/image80.wmf"/><Relationship Id="rId6" Type="http://schemas.openxmlformats.org/officeDocument/2006/relationships/image" Target="../media/image81.wmf"/><Relationship Id="rId1" Type="http://schemas.openxmlformats.org/officeDocument/2006/relationships/image" Target="../media/image76.wmf"/><Relationship Id="rId2" Type="http://schemas.openxmlformats.org/officeDocument/2006/relationships/image" Target="../media/image7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A75A5E-DADC-4A43-B9D4-D81A0591CF42}" type="datetimeFigureOut">
              <a:rPr lang="fr-FR" smtClean="0"/>
              <a:t>27/12/2017</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441124-ECD7-49D5-86A0-DB96A5EA4B12}" type="slidenum">
              <a:rPr lang="fr-FR" smtClean="0"/>
              <a:t>‹#›</a:t>
            </a:fld>
            <a:endParaRPr lang="fr-FR"/>
          </a:p>
        </p:txBody>
      </p:sp>
    </p:spTree>
    <p:extLst>
      <p:ext uri="{BB962C8B-B14F-4D97-AF65-F5344CB8AC3E}">
        <p14:creationId xmlns:p14="http://schemas.microsoft.com/office/powerpoint/2010/main" val="4929506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6F40FA-96C0-4678-ABC0-B180EEA41A5D}" type="datetimeFigureOut">
              <a:rPr lang="fr-FR" smtClean="0"/>
              <a:t>27/12/2017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FEFFD3-4326-4E72-AD55-64F65348BE81}" type="slidenum">
              <a:rPr lang="fr-FR" smtClean="0"/>
              <a:t>‹#›</a:t>
            </a:fld>
            <a:endParaRPr lang="fr-FR"/>
          </a:p>
        </p:txBody>
      </p:sp>
    </p:spTree>
    <p:extLst>
      <p:ext uri="{BB962C8B-B14F-4D97-AF65-F5344CB8AC3E}">
        <p14:creationId xmlns:p14="http://schemas.microsoft.com/office/powerpoint/2010/main" val="3812333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Contributions que</a:t>
            </a:r>
            <a:r>
              <a:rPr lang="fr-FR" baseline="0" dirty="0" smtClean="0"/>
              <a:t> je vais détailler dans la suite de ma présentation</a:t>
            </a:r>
            <a:endParaRPr lang="fr-FR" dirty="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10</a:t>
            </a:fld>
            <a:endParaRPr lang="fr-FR"/>
          </a:p>
        </p:txBody>
      </p:sp>
    </p:spTree>
    <p:extLst>
      <p:ext uri="{BB962C8B-B14F-4D97-AF65-F5344CB8AC3E}">
        <p14:creationId xmlns:p14="http://schemas.microsoft.com/office/powerpoint/2010/main" val="1510677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32</a:t>
            </a:fld>
            <a:endParaRPr lang="fr-FR"/>
          </a:p>
        </p:txBody>
      </p:sp>
    </p:spTree>
    <p:extLst>
      <p:ext uri="{BB962C8B-B14F-4D97-AF65-F5344CB8AC3E}">
        <p14:creationId xmlns:p14="http://schemas.microsoft.com/office/powerpoint/2010/main" val="3326586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SVM =&gt;</a:t>
            </a:r>
            <a:r>
              <a:rPr lang="fr-FR" baseline="0" dirty="0" smtClean="0"/>
              <a:t> séparateur à vaste marge</a:t>
            </a:r>
          </a:p>
          <a:p>
            <a:endParaRPr lang="fr-FR" baseline="0" dirty="0" smtClean="0"/>
          </a:p>
          <a:p>
            <a:r>
              <a:rPr lang="fr-FR" baseline="0" dirty="0" smtClean="0"/>
              <a:t>Variables ressort -&gt; marge souple</a:t>
            </a:r>
          </a:p>
          <a:p>
            <a:endParaRPr lang="fr-FR" baseline="0" dirty="0" smtClean="0"/>
          </a:p>
          <a:p>
            <a:r>
              <a:rPr lang="fr-FR" baseline="0" dirty="0" smtClean="0"/>
              <a:t>Autres descripteurs</a:t>
            </a:r>
          </a:p>
          <a:p>
            <a:r>
              <a:rPr lang="fr-FR" baseline="0" dirty="0" smtClean="0"/>
              <a:t>-&gt; Coefficients d’</a:t>
            </a:r>
            <a:r>
              <a:rPr lang="fr-FR" baseline="0" dirty="0" err="1" smtClean="0"/>
              <a:t>Haralick</a:t>
            </a:r>
            <a:r>
              <a:rPr lang="fr-FR" baseline="0" dirty="0" smtClean="0"/>
              <a:t> (matrice de </a:t>
            </a:r>
            <a:r>
              <a:rPr lang="fr-FR" baseline="0" dirty="0" err="1" smtClean="0"/>
              <a:t>cooccurence</a:t>
            </a:r>
            <a:r>
              <a:rPr lang="fr-FR" baseline="0" dirty="0" smtClean="0"/>
              <a:t> par translation)</a:t>
            </a:r>
          </a:p>
          <a:p>
            <a:r>
              <a:rPr lang="fr-FR" baseline="0" dirty="0" smtClean="0"/>
              <a:t>-&gt; Si vu comme un transitoire plutôt que texture : décomposition en ondelette (outils temps/fréquence)</a:t>
            </a:r>
            <a:endParaRPr lang="fr-FR" dirty="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36</a:t>
            </a:fld>
            <a:endParaRPr lang="fr-FR"/>
          </a:p>
        </p:txBody>
      </p:sp>
    </p:spTree>
    <p:extLst>
      <p:ext uri="{BB962C8B-B14F-4D97-AF65-F5344CB8AC3E}">
        <p14:creationId xmlns:p14="http://schemas.microsoft.com/office/powerpoint/2010/main" val="17393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Précision=(TP+TN)/(TP+FP+FN+TN)</a:t>
            </a:r>
          </a:p>
          <a:p>
            <a:r>
              <a:rPr lang="fr-FR" dirty="0" smtClean="0"/>
              <a:t>sensibilité=TP/(TP+FN)</a:t>
            </a:r>
          </a:p>
          <a:p>
            <a:r>
              <a:rPr lang="fr-FR" dirty="0" smtClean="0"/>
              <a:t>spécificité=TN/(TN+FP)</a:t>
            </a:r>
          </a:p>
          <a:p>
            <a:endParaRPr lang="fr-FR" dirty="0" smtClean="0"/>
          </a:p>
          <a:p>
            <a:r>
              <a:rPr lang="fr-FR" dirty="0" smtClean="0"/>
              <a:t>Temps répétition = 1,54 secondes</a:t>
            </a:r>
          </a:p>
          <a:p>
            <a:pPr algn="l"/>
            <a:r>
              <a:rPr lang="fr-FR" dirty="0" smtClean="0"/>
              <a:t>Donc acquisition dure 1min30s</a:t>
            </a:r>
          </a:p>
          <a:p>
            <a:pPr algn="l"/>
            <a:r>
              <a:rPr lang="fr-FR" dirty="0" smtClean="0"/>
              <a:t>Donc</a:t>
            </a:r>
            <a:r>
              <a:rPr lang="fr-FR" baseline="0" dirty="0" smtClean="0"/>
              <a:t> 3 </a:t>
            </a:r>
            <a:r>
              <a:rPr lang="fr-FR" baseline="0" dirty="0" err="1" smtClean="0"/>
              <a:t>voxels</a:t>
            </a:r>
            <a:r>
              <a:rPr lang="fr-FR" baseline="0" dirty="0" smtClean="0"/>
              <a:t> correspondent à un intervalle temporel de 3,08 secondes</a:t>
            </a:r>
            <a:endParaRPr lang="fr-FR" dirty="0" smtClean="0"/>
          </a:p>
          <a:p>
            <a:pPr algn="l"/>
            <a:endParaRPr lang="fr-FR" dirty="0" smtClean="0"/>
          </a:p>
          <a:p>
            <a:pPr algn="l"/>
            <a:r>
              <a:rPr lang="fr-FR" dirty="0" smtClean="0"/>
              <a:t>Nombres patterns = 2^Nvoisin</a:t>
            </a:r>
            <a:r>
              <a:rPr lang="fr-FR" baseline="0" dirty="0" smtClean="0"/>
              <a:t> mais motif avec uniforme uniquement réduction de nombre</a:t>
            </a:r>
          </a:p>
          <a:p>
            <a:pPr algn="l"/>
            <a:r>
              <a:rPr lang="fr-FR" baseline="0" dirty="0" smtClean="0"/>
              <a:t>8 voisin -&gt; 256 motifs en tout mais uniquement 59 (58+1) lorsque utilise motif uniforme</a:t>
            </a:r>
          </a:p>
          <a:p>
            <a:pPr algn="l"/>
            <a:endParaRPr lang="fr-FR" baseline="0" dirty="0" smtClean="0"/>
          </a:p>
          <a:p>
            <a:pPr algn="l"/>
            <a:r>
              <a:rPr lang="fr-FR" baseline="0" dirty="0" smtClean="0"/>
              <a:t>Pour calcul histogramme: sous-</a:t>
            </a:r>
            <a:r>
              <a:rPr lang="fr-FR" baseline="0" dirty="0" err="1" smtClean="0"/>
              <a:t>imagette</a:t>
            </a:r>
            <a:r>
              <a:rPr lang="fr-FR" baseline="0" dirty="0" smtClean="0"/>
              <a:t> de 9xNh donc prendre </a:t>
            </a:r>
            <a:r>
              <a:rPr lang="fr-FR" baseline="0" dirty="0" err="1" smtClean="0"/>
              <a:t>Nh</a:t>
            </a:r>
            <a:r>
              <a:rPr lang="fr-FR" baseline="0" dirty="0" smtClean="0"/>
              <a:t> minimum égal à 7 pour avoir 63 </a:t>
            </a:r>
            <a:r>
              <a:rPr lang="fr-FR" baseline="0" dirty="0" err="1" smtClean="0"/>
              <a:t>voxel</a:t>
            </a:r>
            <a:r>
              <a:rPr lang="fr-FR" baseline="0" dirty="0" smtClean="0"/>
              <a:t> &gt;59 pour calcul histogramme</a:t>
            </a:r>
          </a:p>
          <a:p>
            <a:r>
              <a:rPr lang="fr-FR" baseline="0" dirty="0" smtClean="0"/>
              <a:t>Sinon statistiquement quel est le sens d’estimer un histogramme ?</a:t>
            </a:r>
          </a:p>
          <a:p>
            <a:endParaRPr lang="fr-FR" dirty="0" smtClean="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37</a:t>
            </a:fld>
            <a:endParaRPr lang="fr-FR"/>
          </a:p>
        </p:txBody>
      </p:sp>
    </p:spTree>
    <p:extLst>
      <p:ext uri="{BB962C8B-B14F-4D97-AF65-F5344CB8AC3E}">
        <p14:creationId xmlns:p14="http://schemas.microsoft.com/office/powerpoint/2010/main" val="2202339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Précision=(TP+TN)/(TP+FP+FN+TN)</a:t>
            </a:r>
          </a:p>
          <a:p>
            <a:r>
              <a:rPr lang="fr-FR" dirty="0" smtClean="0"/>
              <a:t>sensibilité=TP/(TP+FN)</a:t>
            </a:r>
          </a:p>
          <a:p>
            <a:r>
              <a:rPr lang="fr-FR" dirty="0" smtClean="0"/>
              <a:t>spécificité=TN/(TN+FP)</a:t>
            </a:r>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38</a:t>
            </a:fld>
            <a:endParaRPr lang="fr-FR"/>
          </a:p>
        </p:txBody>
      </p:sp>
    </p:spTree>
    <p:extLst>
      <p:ext uri="{BB962C8B-B14F-4D97-AF65-F5344CB8AC3E}">
        <p14:creationId xmlns:p14="http://schemas.microsoft.com/office/powerpoint/2010/main" val="4157738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Ca(t) et</a:t>
            </a:r>
            <a:r>
              <a:rPr lang="fr-FR" baseline="0" dirty="0" smtClean="0"/>
              <a:t> Cv(t) mesurable sur image (considérée connue)</a:t>
            </a:r>
            <a:endParaRPr lang="fr-FR" dirty="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13</a:t>
            </a:fld>
            <a:endParaRPr lang="fr-FR"/>
          </a:p>
        </p:txBody>
      </p:sp>
    </p:spTree>
    <p:extLst>
      <p:ext uri="{BB962C8B-B14F-4D97-AF65-F5344CB8AC3E}">
        <p14:creationId xmlns:p14="http://schemas.microsoft.com/office/powerpoint/2010/main" val="3336770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Portail</a:t>
            </a:r>
            <a:r>
              <a:rPr lang="en-US" dirty="0" smtClean="0"/>
              <a:t> web de</a:t>
            </a:r>
            <a:r>
              <a:rPr lang="en-US" baseline="0" dirty="0" smtClean="0"/>
              <a:t> </a:t>
            </a:r>
            <a:r>
              <a:rPr lang="en-US" baseline="0" dirty="0" err="1" smtClean="0"/>
              <a:t>calcul</a:t>
            </a:r>
            <a:r>
              <a:rPr lang="en-US" baseline="0" dirty="0" smtClean="0"/>
              <a:t> </a:t>
            </a:r>
            <a:r>
              <a:rPr lang="en-US" baseline="0" dirty="0" err="1" smtClean="0"/>
              <a:t>intensif</a:t>
            </a:r>
            <a:r>
              <a:rPr lang="en-US" baseline="0" dirty="0" smtClean="0"/>
              <a:t> </a:t>
            </a:r>
            <a:r>
              <a:rPr lang="en-US" baseline="0" dirty="0" err="1" smtClean="0"/>
              <a:t>en</a:t>
            </a:r>
            <a:r>
              <a:rPr lang="en-US" baseline="0" dirty="0" smtClean="0"/>
              <a:t> </a:t>
            </a:r>
            <a:r>
              <a:rPr lang="en-US" baseline="0" dirty="0" err="1" smtClean="0"/>
              <a:t>libre-accès</a:t>
            </a:r>
            <a:r>
              <a:rPr lang="en-US" baseline="0" dirty="0" smtClean="0"/>
              <a:t> pour</a:t>
            </a:r>
            <a:r>
              <a:rPr lang="en-US" dirty="0" smtClean="0"/>
              <a:t> la simulation et </a:t>
            </a:r>
            <a:r>
              <a:rPr lang="en-US" dirty="0" err="1" smtClean="0"/>
              <a:t>l’analyse</a:t>
            </a:r>
            <a:r>
              <a:rPr lang="en-US" dirty="0" smtClean="0"/>
              <a:t> </a:t>
            </a:r>
            <a:r>
              <a:rPr lang="en-US" dirty="0" err="1" smtClean="0"/>
              <a:t>d’images</a:t>
            </a:r>
            <a:r>
              <a:rPr lang="en-US" dirty="0" smtClean="0"/>
              <a:t> </a:t>
            </a:r>
            <a:r>
              <a:rPr lang="en-US" dirty="0" err="1" smtClean="0"/>
              <a:t>médicales</a:t>
            </a:r>
            <a:r>
              <a:rPr lang="en-US" dirty="0" smtClean="0"/>
              <a:t> qui </a:t>
            </a:r>
            <a:r>
              <a:rPr lang="en-US" dirty="0" err="1" smtClean="0"/>
              <a:t>est</a:t>
            </a:r>
            <a:r>
              <a:rPr lang="en-US" dirty="0" smtClean="0"/>
              <a:t> </a:t>
            </a:r>
            <a:r>
              <a:rPr lang="en-US" baseline="0" dirty="0" err="1" smtClean="0"/>
              <a:t>implanté</a:t>
            </a:r>
            <a:r>
              <a:rPr lang="en-US" baseline="0" dirty="0" smtClean="0"/>
              <a:t> sur </a:t>
            </a:r>
            <a:r>
              <a:rPr lang="en-US" baseline="0" dirty="0" err="1" smtClean="0"/>
              <a:t>une</a:t>
            </a:r>
            <a:r>
              <a:rPr lang="en-US" baseline="0" dirty="0" smtClean="0"/>
              <a:t> grille de </a:t>
            </a:r>
            <a:r>
              <a:rPr lang="en-US" baseline="0" dirty="0" err="1" smtClean="0"/>
              <a:t>calcul</a:t>
            </a:r>
            <a:r>
              <a:rPr lang="en-US" baseline="0" dirty="0" smtClean="0"/>
              <a:t> </a:t>
            </a:r>
            <a:r>
              <a:rPr lang="en-US" baseline="0" dirty="0" err="1" smtClean="0"/>
              <a:t>européenne</a:t>
            </a:r>
            <a:endParaRPr lang="fr-FR" dirty="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16</a:t>
            </a:fld>
            <a:endParaRPr lang="fr-FR"/>
          </a:p>
        </p:txBody>
      </p:sp>
    </p:spTree>
    <p:extLst>
      <p:ext uri="{BB962C8B-B14F-4D97-AF65-F5344CB8AC3E}">
        <p14:creationId xmlns:p14="http://schemas.microsoft.com/office/powerpoint/2010/main" val="95638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a:t>
            </a:r>
            <a:r>
              <a:rPr lang="fr-FR" baseline="0" dirty="0" smtClean="0"/>
              <a:t> méthode d’automatisation de la sélection du coin se découpent en plusieurs opérations simples mais relativement nombreuses. Je n’aurais donc pas le temps de les détailler ici, mais de façon synthétique la méthode procède en deux étapes principales : la première qui identifie les candidats les plus probables pour le coin en utilisant les plans principaux du nuage de points de l’</a:t>
            </a:r>
            <a:r>
              <a:rPr lang="fr-FR" baseline="0" dirty="0" err="1" smtClean="0"/>
              <a:t>hypersurface</a:t>
            </a:r>
            <a:r>
              <a:rPr lang="fr-FR" baseline="0" dirty="0" smtClean="0"/>
              <a:t> et une deuxième étape qui sélectionne le coin parmi les candidats les plus probables par calcul barycentrique</a:t>
            </a:r>
            <a:endParaRPr lang="fr-FR" dirty="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19</a:t>
            </a:fld>
            <a:endParaRPr lang="fr-FR"/>
          </a:p>
        </p:txBody>
      </p:sp>
    </p:spTree>
    <p:extLst>
      <p:ext uri="{BB962C8B-B14F-4D97-AF65-F5344CB8AC3E}">
        <p14:creationId xmlns:p14="http://schemas.microsoft.com/office/powerpoint/2010/main" val="3787955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Revenir</a:t>
            </a:r>
            <a:r>
              <a:rPr lang="fr-FR" baseline="0" dirty="0" smtClean="0"/>
              <a:t> sur le problème : </a:t>
            </a:r>
            <a:r>
              <a:rPr lang="fr-FR" baseline="0" dirty="0" err="1" smtClean="0"/>
              <a:t>déconvolution</a:t>
            </a:r>
            <a:endParaRPr lang="fr-FR" dirty="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20</a:t>
            </a:fld>
            <a:endParaRPr lang="fr-FR"/>
          </a:p>
        </p:txBody>
      </p:sp>
    </p:spTree>
    <p:extLst>
      <p:ext uri="{BB962C8B-B14F-4D97-AF65-F5344CB8AC3E}">
        <p14:creationId xmlns:p14="http://schemas.microsoft.com/office/powerpoint/2010/main" val="346428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23</a:t>
            </a:fld>
            <a:endParaRPr lang="fr-FR"/>
          </a:p>
        </p:txBody>
      </p:sp>
    </p:spTree>
    <p:extLst>
      <p:ext uri="{BB962C8B-B14F-4D97-AF65-F5344CB8AC3E}">
        <p14:creationId xmlns:p14="http://schemas.microsoft.com/office/powerpoint/2010/main" val="380352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If the densities f and g have a monotone likelihood ratio, then the curves are concave.</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 Hsieh and B.W. Turnbull, "Nonparametric and semiparametric estimation of the receiver operating characteristic curve," The annals of statistics, 1996.</a:t>
            </a:r>
          </a:p>
          <a:p>
            <a:endParaRPr lang="en-US"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Les tests de randomisation sont particulièrement utiles lorsque l’on a à comparer des échantillons ne vérifiant pas la normalité de leurs distributions et/ou qu’ils sont petits</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25</a:t>
            </a:fld>
            <a:endParaRPr lang="fr-FR"/>
          </a:p>
        </p:txBody>
      </p:sp>
    </p:spTree>
    <p:extLst>
      <p:ext uri="{BB962C8B-B14F-4D97-AF65-F5344CB8AC3E}">
        <p14:creationId xmlns:p14="http://schemas.microsoft.com/office/powerpoint/2010/main" val="38057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Mesure de similarité</a:t>
            </a:r>
            <a:r>
              <a:rPr lang="fr-FR" baseline="0" dirty="0" smtClean="0"/>
              <a:t> entre deux variables aléatoires</a:t>
            </a:r>
            <a:endParaRPr lang="fr-FR" dirty="0" smtClean="0"/>
          </a:p>
          <a:p>
            <a:r>
              <a:rPr lang="fr-FR" dirty="0" smtClean="0"/>
              <a:t>Analogie au sens large</a:t>
            </a:r>
          </a:p>
          <a:p>
            <a:r>
              <a:rPr lang="fr-FR" dirty="0" smtClean="0"/>
              <a:t>Paradigm</a:t>
            </a:r>
            <a:r>
              <a:rPr lang="fr-FR" baseline="0" dirty="0" smtClean="0"/>
              <a:t>e de Shannon</a:t>
            </a:r>
          </a:p>
          <a:p>
            <a:r>
              <a:rPr lang="fr-FR" baseline="0" dirty="0" smtClean="0"/>
              <a:t>Canal de communication</a:t>
            </a:r>
          </a:p>
          <a:p>
            <a:endParaRPr lang="fr-FR" baseline="0" dirty="0" smtClean="0"/>
          </a:p>
          <a:p>
            <a:r>
              <a:rPr lang="fr-FR" baseline="0" dirty="0" smtClean="0"/>
              <a:t>Information mutuelle normalisée!</a:t>
            </a:r>
          </a:p>
          <a:p>
            <a:endParaRPr lang="fr-FR" baseline="0" dirty="0" smtClean="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27</a:t>
            </a:fld>
            <a:endParaRPr lang="fr-FR"/>
          </a:p>
        </p:txBody>
      </p:sp>
    </p:spTree>
    <p:extLst>
      <p:ext uri="{BB962C8B-B14F-4D97-AF65-F5344CB8AC3E}">
        <p14:creationId xmlns:p14="http://schemas.microsoft.com/office/powerpoint/2010/main" val="3137813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FEFFD3-4326-4E72-AD55-64F65348BE81}" type="slidenum">
              <a:rPr lang="fr-FR" smtClean="0"/>
              <a:t>28</a:t>
            </a:fld>
            <a:endParaRPr lang="fr-FR"/>
          </a:p>
        </p:txBody>
      </p:sp>
    </p:spTree>
    <p:extLst>
      <p:ext uri="{BB962C8B-B14F-4D97-AF65-F5344CB8AC3E}">
        <p14:creationId xmlns:p14="http://schemas.microsoft.com/office/powerpoint/2010/main" val="3326586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8" name="Espace réservé du texte 2"/>
          <p:cNvSpPr>
            <a:spLocks noGrp="1"/>
          </p:cNvSpPr>
          <p:nvPr>
            <p:ph type="body" idx="1"/>
          </p:nvPr>
        </p:nvSpPr>
        <p:spPr>
          <a:xfrm>
            <a:off x="685800" y="2996952"/>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smtClean="0"/>
              <a:t>Modifiez les styles du texte du masque</a:t>
            </a:r>
          </a:p>
        </p:txBody>
      </p:sp>
      <p:sp>
        <p:nvSpPr>
          <p:cNvPr id="11" name="Titre 10"/>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5883723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main1">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0" y="1"/>
            <a:ext cx="9144000" cy="548679"/>
          </a:xfrm>
        </p:spPr>
        <p:txBody>
          <a:bodyPr>
            <a:noAutofit/>
          </a:bodyPr>
          <a:lstStyle>
            <a:lvl1pPr algn="l">
              <a:defRPr sz="2800" b="1">
                <a:solidFill>
                  <a:schemeClr val="accent6">
                    <a:lumMod val="50000"/>
                  </a:schemeClr>
                </a:solidFill>
              </a:defRPr>
            </a:lvl1pPr>
          </a:lstStyle>
          <a:p>
            <a:r>
              <a:rPr lang="fr-FR" dirty="0" smtClean="0"/>
              <a:t>MODIFIEZ LE STYLE DU TITRE</a:t>
            </a:r>
            <a:endParaRPr lang="fr-FR" dirty="0"/>
          </a:p>
        </p:txBody>
      </p:sp>
      <p:sp>
        <p:nvSpPr>
          <p:cNvPr id="3" name="Sous-titre 2"/>
          <p:cNvSpPr>
            <a:spLocks noGrp="1"/>
          </p:cNvSpPr>
          <p:nvPr>
            <p:ph type="subTitle" idx="1" hasCustomPrompt="1"/>
          </p:nvPr>
        </p:nvSpPr>
        <p:spPr>
          <a:xfrm>
            <a:off x="0" y="476672"/>
            <a:ext cx="9144000" cy="504056"/>
          </a:xfrm>
        </p:spPr>
        <p:txBody>
          <a:bodyPr>
            <a:noAutofit/>
          </a:bodyPr>
          <a:lstStyle>
            <a:lvl1pPr marL="0" indent="0" algn="l">
              <a:buNone/>
              <a:defRPr sz="2000" i="1">
                <a:solidFill>
                  <a:schemeClr val="accent6">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MODIFIEZ LE STYLE DES SOUS-TITRES DU MASQUE</a:t>
            </a:r>
            <a:endParaRPr lang="fr-FR" dirty="0"/>
          </a:p>
        </p:txBody>
      </p:sp>
      <p:sp>
        <p:nvSpPr>
          <p:cNvPr id="11" name="Espace réservé du numéro de diapositive 5"/>
          <p:cNvSpPr>
            <a:spLocks noGrp="1"/>
          </p:cNvSpPr>
          <p:nvPr>
            <p:ph type="sldNum" sz="quarter" idx="4"/>
          </p:nvPr>
        </p:nvSpPr>
        <p:spPr>
          <a:xfrm>
            <a:off x="6876256" y="6597352"/>
            <a:ext cx="2133600" cy="260648"/>
          </a:xfrm>
          <a:prstGeom prst="rect">
            <a:avLst/>
          </a:prstGeom>
        </p:spPr>
        <p:txBody>
          <a:bodyPr vert="horz" lIns="91440" tIns="45720" rIns="91440" bIns="45720" rtlCol="0" anchor="ctr"/>
          <a:lstStyle>
            <a:lvl1pPr algn="r">
              <a:defRPr sz="1200" b="1">
                <a:solidFill>
                  <a:schemeClr val="tx1"/>
                </a:solidFill>
              </a:defRPr>
            </a:lvl1pPr>
          </a:lstStyle>
          <a:p>
            <a:fld id="{F73D71E4-42A1-4365-8AFE-8410F9D88E31}" type="slidenum">
              <a:rPr lang="fr-FR" smtClean="0"/>
              <a:pPr/>
              <a:t>‹#›</a:t>
            </a:fld>
            <a:endParaRPr lang="fr-FR" dirty="0"/>
          </a:p>
        </p:txBody>
      </p:sp>
      <p:sp>
        <p:nvSpPr>
          <p:cNvPr id="12" name="Espace réservé du pied de page 4"/>
          <p:cNvSpPr>
            <a:spLocks noGrp="1"/>
          </p:cNvSpPr>
          <p:nvPr>
            <p:ph type="ftr" sz="quarter" idx="3"/>
          </p:nvPr>
        </p:nvSpPr>
        <p:spPr>
          <a:xfrm>
            <a:off x="776808" y="6597352"/>
            <a:ext cx="4083224" cy="276882"/>
          </a:xfrm>
          <a:prstGeom prst="rect">
            <a:avLst/>
          </a:prstGeom>
        </p:spPr>
        <p:txBody>
          <a:bodyPr vert="horz" lIns="91440" tIns="45720" rIns="91440" bIns="45720" rtlCol="0" anchor="ctr"/>
          <a:lstStyle>
            <a:lvl1pPr algn="ctr">
              <a:defRPr sz="1000" b="1">
                <a:solidFill>
                  <a:schemeClr val="tx1"/>
                </a:solidFill>
              </a:defRPr>
            </a:lvl1pPr>
          </a:lstStyle>
          <a:p>
            <a:r>
              <a:rPr lang="fr-FR" dirty="0" smtClean="0"/>
              <a:t>SOUTENANCE DE THÈSE – 5 OCTOBRE 2017 – GIACALONE MATHILDE</a:t>
            </a:r>
            <a:endParaRPr lang="fr-FR" dirty="0"/>
          </a:p>
        </p:txBody>
      </p:sp>
    </p:spTree>
    <p:extLst>
      <p:ext uri="{BB962C8B-B14F-4D97-AF65-F5344CB8AC3E}">
        <p14:creationId xmlns:p14="http://schemas.microsoft.com/office/powerpoint/2010/main" val="5627669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main2">
    <p:spTree>
      <p:nvGrpSpPr>
        <p:cNvPr id="1" name=""/>
        <p:cNvGrpSpPr/>
        <p:nvPr/>
      </p:nvGrpSpPr>
      <p:grpSpPr>
        <a:xfrm>
          <a:off x="0" y="0"/>
          <a:ext cx="0" cy="0"/>
          <a:chOff x="0" y="0"/>
          <a:chExt cx="0" cy="0"/>
        </a:xfrm>
      </p:grpSpPr>
      <p:sp>
        <p:nvSpPr>
          <p:cNvPr id="11" name="Espace réservé du numéro de diapositive 5"/>
          <p:cNvSpPr>
            <a:spLocks noGrp="1"/>
          </p:cNvSpPr>
          <p:nvPr>
            <p:ph type="sldNum" sz="quarter" idx="4"/>
          </p:nvPr>
        </p:nvSpPr>
        <p:spPr>
          <a:xfrm>
            <a:off x="6876256" y="6597352"/>
            <a:ext cx="2133600" cy="260648"/>
          </a:xfrm>
          <a:prstGeom prst="rect">
            <a:avLst/>
          </a:prstGeom>
        </p:spPr>
        <p:txBody>
          <a:bodyPr vert="horz" lIns="91440" tIns="45720" rIns="91440" bIns="45720" rtlCol="0" anchor="ctr"/>
          <a:lstStyle>
            <a:lvl1pPr algn="r">
              <a:defRPr sz="1200" b="1">
                <a:solidFill>
                  <a:schemeClr val="tx1"/>
                </a:solidFill>
              </a:defRPr>
            </a:lvl1pPr>
          </a:lstStyle>
          <a:p>
            <a:fld id="{F73D71E4-42A1-4365-8AFE-8410F9D88E31}" type="slidenum">
              <a:rPr lang="fr-FR" smtClean="0"/>
              <a:pPr/>
              <a:t>‹#›</a:t>
            </a:fld>
            <a:endParaRPr lang="fr-FR" dirty="0"/>
          </a:p>
        </p:txBody>
      </p:sp>
      <p:sp>
        <p:nvSpPr>
          <p:cNvPr id="12" name="Espace réservé du pied de page 4"/>
          <p:cNvSpPr>
            <a:spLocks noGrp="1"/>
          </p:cNvSpPr>
          <p:nvPr>
            <p:ph type="ftr" sz="quarter" idx="3"/>
          </p:nvPr>
        </p:nvSpPr>
        <p:spPr>
          <a:xfrm>
            <a:off x="776808" y="6597352"/>
            <a:ext cx="4083224" cy="276882"/>
          </a:xfrm>
          <a:prstGeom prst="rect">
            <a:avLst/>
          </a:prstGeom>
        </p:spPr>
        <p:txBody>
          <a:bodyPr vert="horz" lIns="91440" tIns="45720" rIns="91440" bIns="45720" rtlCol="0" anchor="ctr"/>
          <a:lstStyle>
            <a:lvl1pPr algn="ctr">
              <a:defRPr sz="1000" b="1">
                <a:solidFill>
                  <a:schemeClr val="tx1"/>
                </a:solidFill>
              </a:defRPr>
            </a:lvl1pPr>
          </a:lstStyle>
          <a:p>
            <a:r>
              <a:rPr lang="fr-FR" dirty="0" smtClean="0"/>
              <a:t>SOUTENANCE DE THÈSE – 5 OCTOBRE 2017 – GIACALONE MATHILDE</a:t>
            </a:r>
            <a:endParaRPr lang="fr-FR" dirty="0"/>
          </a:p>
        </p:txBody>
      </p:sp>
    </p:spTree>
    <p:extLst>
      <p:ext uri="{BB962C8B-B14F-4D97-AF65-F5344CB8AC3E}">
        <p14:creationId xmlns:p14="http://schemas.microsoft.com/office/powerpoint/2010/main" val="73817632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apositive main3">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F73D71E4-42A1-4365-8AFE-8410F9D88E31}" type="slidenum">
              <a:rPr lang="fr-FR" smtClean="0"/>
              <a:t>‹#›</a:t>
            </a:fld>
            <a:endParaRPr lang="fr-FR"/>
          </a:p>
        </p:txBody>
      </p:sp>
    </p:spTree>
    <p:extLst>
      <p:ext uri="{BB962C8B-B14F-4D97-AF65-F5344CB8AC3E}">
        <p14:creationId xmlns:p14="http://schemas.microsoft.com/office/powerpoint/2010/main" val="196737647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alpha val="5000"/>
          </a:srgbClr>
        </a:solidFill>
        <a:effectLst/>
      </p:bgPr>
    </p:bg>
    <p:spTree>
      <p:nvGrpSpPr>
        <p:cNvPr id="1" name=""/>
        <p:cNvGrpSpPr/>
        <p:nvPr/>
      </p:nvGrpSpPr>
      <p:grpSpPr>
        <a:xfrm>
          <a:off x="0" y="0"/>
          <a:ext cx="0" cy="0"/>
          <a:chOff x="0" y="0"/>
          <a:chExt cx="0" cy="0"/>
        </a:xfrm>
      </p:grpSpPr>
      <p:sp>
        <p:nvSpPr>
          <p:cNvPr id="7" name="Rectangle 6"/>
          <p:cNvSpPr/>
          <p:nvPr userDrawn="1"/>
        </p:nvSpPr>
        <p:spPr>
          <a:xfrm>
            <a:off x="0" y="6597352"/>
            <a:ext cx="9144000" cy="288000"/>
          </a:xfrm>
          <a:prstGeom prst="rect">
            <a:avLst/>
          </a:prstGeom>
          <a:solidFill>
            <a:schemeClr val="accent6">
              <a:lumMod val="60000"/>
              <a:lumOff val="4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dirty="0" smtClean="0"/>
              <a:t>Modifiez le style du titre</a:t>
            </a:r>
            <a:endParaRPr lang="fr-FR" dirty="0"/>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numéro de diapositive 5"/>
          <p:cNvSpPr>
            <a:spLocks noGrp="1"/>
          </p:cNvSpPr>
          <p:nvPr>
            <p:ph type="sldNum" sz="quarter" idx="4"/>
          </p:nvPr>
        </p:nvSpPr>
        <p:spPr>
          <a:xfrm>
            <a:off x="6876256" y="6597352"/>
            <a:ext cx="2133600" cy="260648"/>
          </a:xfrm>
          <a:prstGeom prst="rect">
            <a:avLst/>
          </a:prstGeom>
        </p:spPr>
        <p:txBody>
          <a:bodyPr vert="horz" lIns="91440" tIns="45720" rIns="91440" bIns="45720" rtlCol="0" anchor="ctr"/>
          <a:lstStyle>
            <a:lvl1pPr algn="r">
              <a:defRPr sz="1200" b="1">
                <a:solidFill>
                  <a:schemeClr val="tx1"/>
                </a:solidFill>
              </a:defRPr>
            </a:lvl1pPr>
          </a:lstStyle>
          <a:p>
            <a:fld id="{F73D71E4-42A1-4365-8AFE-8410F9D88E31}" type="slidenum">
              <a:rPr lang="fr-FR" smtClean="0"/>
              <a:pPr/>
              <a:t>‹#›</a:t>
            </a:fld>
            <a:endParaRPr lang="fr-FR" dirty="0"/>
          </a:p>
        </p:txBody>
      </p:sp>
      <p:pic>
        <p:nvPicPr>
          <p:cNvPr id="9" name="Image 8"/>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5496" y="6576981"/>
            <a:ext cx="648072" cy="318591"/>
          </a:xfrm>
          <a:prstGeom prst="rect">
            <a:avLst/>
          </a:prstGeom>
        </p:spPr>
      </p:pic>
      <p:sp>
        <p:nvSpPr>
          <p:cNvPr id="8" name="Espace réservé du pied de page 4"/>
          <p:cNvSpPr>
            <a:spLocks noGrp="1"/>
          </p:cNvSpPr>
          <p:nvPr>
            <p:ph type="ftr" sz="quarter" idx="3"/>
          </p:nvPr>
        </p:nvSpPr>
        <p:spPr>
          <a:xfrm>
            <a:off x="776808" y="6597352"/>
            <a:ext cx="4083224" cy="276882"/>
          </a:xfrm>
          <a:prstGeom prst="rect">
            <a:avLst/>
          </a:prstGeom>
        </p:spPr>
        <p:txBody>
          <a:bodyPr vert="horz" lIns="91440" tIns="45720" rIns="91440" bIns="45720" rtlCol="0" anchor="ctr"/>
          <a:lstStyle>
            <a:lvl1pPr algn="ctr">
              <a:defRPr sz="1000" b="1">
                <a:solidFill>
                  <a:schemeClr val="tx1"/>
                </a:solidFill>
              </a:defRPr>
            </a:lvl1pPr>
          </a:lstStyle>
          <a:p>
            <a:r>
              <a:rPr lang="fr-FR" dirty="0" smtClean="0"/>
              <a:t>SOUTENANCE DE THÈSE – 5 OCTOBRE 2017 – GIACALONE MATHILDE</a:t>
            </a:r>
            <a:endParaRPr lang="fr-FR" dirty="0"/>
          </a:p>
        </p:txBody>
      </p:sp>
    </p:spTree>
    <p:extLst>
      <p:ext uri="{BB962C8B-B14F-4D97-AF65-F5344CB8AC3E}">
        <p14:creationId xmlns:p14="http://schemas.microsoft.com/office/powerpoint/2010/main" val="359320539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9" r:id="rId3"/>
    <p:sldLayoutId id="2147483658" r:id="rId4"/>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50000"/>
            </a:schemeClr>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Ø"/>
        <a:defRPr sz="3200" kern="1200">
          <a:solidFill>
            <a:schemeClr val="accent6">
              <a:lumMod val="7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v"/>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2.xml"/><Relationship Id="rId5" Type="http://schemas.openxmlformats.org/officeDocument/2006/relationships/notesSlide" Target="../notesSlides/notesSlide1.xml"/><Relationship Id="rId6" Type="http://schemas.openxmlformats.org/officeDocument/2006/relationships/image" Target="../media/image2.png"/><Relationship Id="rId1" Type="http://schemas.openxmlformats.org/officeDocument/2006/relationships/tags" Target="../tags/tag4.xml"/><Relationship Id="rId2" Type="http://schemas.microsoft.com/office/2007/relationships/media" Target="../media/media14.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7.jpeg"/><Relationship Id="rId5"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2.xml.rels><?xml version="1.0" encoding="UTF-8" standalone="yes"?>
<Relationships xmlns="http://schemas.openxmlformats.org/package/2006/relationships"><Relationship Id="rId3" Type="http://schemas.microsoft.com/office/2007/relationships/media" Target="../media/media17.m4a"/><Relationship Id="rId4" Type="http://schemas.openxmlformats.org/officeDocument/2006/relationships/audio" Target="../media/media17.m4a"/><Relationship Id="rId5" Type="http://schemas.openxmlformats.org/officeDocument/2006/relationships/slideLayout" Target="../slideLayouts/slideLayout2.xml"/><Relationship Id="rId6" Type="http://schemas.openxmlformats.org/officeDocument/2006/relationships/image" Target="../media/image29.png"/><Relationship Id="rId7" Type="http://schemas.openxmlformats.org/officeDocument/2006/relationships/image" Target="../media/image38.png"/><Relationship Id="rId8" Type="http://schemas.microsoft.com/office/2007/relationships/hdphoto" Target="../media/hdphoto2.wdp"/><Relationship Id="rId9" Type="http://schemas.openxmlformats.org/officeDocument/2006/relationships/image" Target="../media/image2.png"/><Relationship Id="rId1" Type="http://schemas.microsoft.com/office/2007/relationships/media" Target="../media/media16.mp4"/><Relationship Id="rId2" Type="http://schemas.openxmlformats.org/officeDocument/2006/relationships/video" Target="../media/media16.mp4"/></Relationships>
</file>

<file path=ppt/slides/_rels/slide13.xml.rels><?xml version="1.0" encoding="UTF-8" standalone="yes"?>
<Relationships xmlns="http://schemas.openxmlformats.org/package/2006/relationships"><Relationship Id="rId9" Type="http://schemas.openxmlformats.org/officeDocument/2006/relationships/image" Target="../media/image47.jpeg"/><Relationship Id="rId20" Type="http://schemas.openxmlformats.org/officeDocument/2006/relationships/oleObject" Target="../embeddings/oleObject5.bin"/><Relationship Id="rId21" Type="http://schemas.openxmlformats.org/officeDocument/2006/relationships/image" Target="../media/image43.wmf"/><Relationship Id="rId22" Type="http://schemas.openxmlformats.org/officeDocument/2006/relationships/image" Target="../media/image49.jpeg"/><Relationship Id="rId23" Type="http://schemas.openxmlformats.org/officeDocument/2006/relationships/image" Target="../media/image50.jpeg"/><Relationship Id="rId24" Type="http://schemas.openxmlformats.org/officeDocument/2006/relationships/image" Target="../media/image51.jpeg"/><Relationship Id="rId25" Type="http://schemas.openxmlformats.org/officeDocument/2006/relationships/oleObject" Target="../embeddings/oleObject6.bin"/><Relationship Id="rId26" Type="http://schemas.openxmlformats.org/officeDocument/2006/relationships/image" Target="../media/image44.wmf"/><Relationship Id="rId27" Type="http://schemas.openxmlformats.org/officeDocument/2006/relationships/image" Target="../media/image52.jpeg"/><Relationship Id="rId28" Type="http://schemas.microsoft.com/office/2007/relationships/hdphoto" Target="../media/hdphoto4.wdp"/><Relationship Id="rId29" Type="http://schemas.openxmlformats.org/officeDocument/2006/relationships/image" Target="../media/image53.png"/><Relationship Id="rId30" Type="http://schemas.openxmlformats.org/officeDocument/2006/relationships/image" Target="../media/image2.png"/><Relationship Id="rId10" Type="http://schemas.microsoft.com/office/2007/relationships/hdphoto" Target="../media/hdphoto3.wdp"/><Relationship Id="rId11" Type="http://schemas.openxmlformats.org/officeDocument/2006/relationships/image" Target="../media/image48.jpeg"/><Relationship Id="rId12" Type="http://schemas.openxmlformats.org/officeDocument/2006/relationships/oleObject" Target="../embeddings/oleObject1.bin"/><Relationship Id="rId13" Type="http://schemas.openxmlformats.org/officeDocument/2006/relationships/image" Target="../media/image39.wmf"/><Relationship Id="rId14" Type="http://schemas.openxmlformats.org/officeDocument/2006/relationships/oleObject" Target="../embeddings/oleObject2.bin"/><Relationship Id="rId15" Type="http://schemas.openxmlformats.org/officeDocument/2006/relationships/image" Target="../media/image40.wmf"/><Relationship Id="rId16" Type="http://schemas.openxmlformats.org/officeDocument/2006/relationships/oleObject" Target="../embeddings/oleObject3.bin"/><Relationship Id="rId17" Type="http://schemas.openxmlformats.org/officeDocument/2006/relationships/image" Target="../media/image41.wmf"/><Relationship Id="rId18" Type="http://schemas.openxmlformats.org/officeDocument/2006/relationships/oleObject" Target="../embeddings/oleObject4.bin"/><Relationship Id="rId19" Type="http://schemas.openxmlformats.org/officeDocument/2006/relationships/image" Target="../media/image42.wmf"/><Relationship Id="rId1" Type="http://schemas.openxmlformats.org/officeDocument/2006/relationships/vmlDrawing" Target="../drawings/vmlDrawing1.vml"/><Relationship Id="rId2" Type="http://schemas.openxmlformats.org/officeDocument/2006/relationships/tags" Target="../tags/tag5.xml"/><Relationship Id="rId3" Type="http://schemas.microsoft.com/office/2007/relationships/media" Target="../media/media18.m4a"/><Relationship Id="rId4" Type="http://schemas.openxmlformats.org/officeDocument/2006/relationships/audio" Target="../media/media18.m4a"/><Relationship Id="rId5" Type="http://schemas.openxmlformats.org/officeDocument/2006/relationships/slideLayout" Target="../slideLayouts/slideLayout2.xml"/><Relationship Id="rId6" Type="http://schemas.openxmlformats.org/officeDocument/2006/relationships/notesSlide" Target="../notesSlides/notesSlide2.xml"/><Relationship Id="rId7" Type="http://schemas.openxmlformats.org/officeDocument/2006/relationships/image" Target="../media/image45.png"/><Relationship Id="rId8" Type="http://schemas.openxmlformats.org/officeDocument/2006/relationships/image" Target="../media/image46.jpeg"/></Relationships>
</file>

<file path=ppt/slides/_rels/slide14.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2.png"/><Relationship Id="rId1" Type="http://schemas.openxmlformats.org/officeDocument/2006/relationships/vmlDrawing" Target="../drawings/vmlDrawing2.vml"/><Relationship Id="rId2" Type="http://schemas.openxmlformats.org/officeDocument/2006/relationships/tags" Target="../tags/tag6.xml"/><Relationship Id="rId3" Type="http://schemas.microsoft.com/office/2007/relationships/media" Target="../media/media19.m4a"/><Relationship Id="rId4" Type="http://schemas.openxmlformats.org/officeDocument/2006/relationships/audio" Target="../media/media19.m4a"/><Relationship Id="rId5" Type="http://schemas.openxmlformats.org/officeDocument/2006/relationships/slideLayout" Target="../slideLayouts/slideLayout2.xml"/><Relationship Id="rId6" Type="http://schemas.openxmlformats.org/officeDocument/2006/relationships/image" Target="../media/image460.png"/><Relationship Id="rId7" Type="http://schemas.openxmlformats.org/officeDocument/2006/relationships/oleObject" Target="../embeddings/oleObject7.bin"/><Relationship Id="rId8" Type="http://schemas.openxmlformats.org/officeDocument/2006/relationships/image" Target="../media/image54.wmf"/><Relationship Id="rId9" Type="http://schemas.openxmlformats.org/officeDocument/2006/relationships/image" Target="../media/image55.png"/><Relationship Id="rId10"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1.png"/><Relationship Id="rId5"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16.xml.rels><?xml version="1.0" encoding="UTF-8" standalone="yes"?>
<Relationships xmlns="http://schemas.openxmlformats.org/package/2006/relationships"><Relationship Id="rId3" Type="http://schemas.openxmlformats.org/officeDocument/2006/relationships/audio" Target="../media/media21.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62.jpeg"/><Relationship Id="rId7" Type="http://schemas.microsoft.com/office/2007/relationships/hdphoto" Target="../media/hdphoto5.wdp"/><Relationship Id="rId8" Type="http://schemas.openxmlformats.org/officeDocument/2006/relationships/oleObject" Target="../embeddings/oleObject8.bin"/><Relationship Id="rId9" Type="http://schemas.openxmlformats.org/officeDocument/2006/relationships/image" Target="../media/image44.wmf"/><Relationship Id="rId10" Type="http://schemas.openxmlformats.org/officeDocument/2006/relationships/image" Target="../media/image2.png"/><Relationship Id="rId1" Type="http://schemas.openxmlformats.org/officeDocument/2006/relationships/vmlDrawing" Target="../drawings/vmlDrawing3.vml"/><Relationship Id="rId2" Type="http://schemas.microsoft.com/office/2007/relationships/media" Target="../media/media21.m4a"/></Relationships>
</file>

<file path=ppt/slides/_rels/slide17.xml.rels><?xml version="1.0" encoding="UTF-8" standalone="yes"?>
<Relationships xmlns="http://schemas.openxmlformats.org/package/2006/relationships"><Relationship Id="rId3" Type="http://schemas.microsoft.com/office/2007/relationships/media" Target="../media/media22.m4a"/><Relationship Id="rId4" Type="http://schemas.openxmlformats.org/officeDocument/2006/relationships/audio" Target="../media/media22.m4a"/><Relationship Id="rId5" Type="http://schemas.openxmlformats.org/officeDocument/2006/relationships/slideLayout" Target="../slideLayouts/slideLayout2.xml"/><Relationship Id="rId6" Type="http://schemas.openxmlformats.org/officeDocument/2006/relationships/oleObject" Target="../embeddings/oleObject9.bin"/><Relationship Id="rId7" Type="http://schemas.openxmlformats.org/officeDocument/2006/relationships/image" Target="../media/image63.wmf"/><Relationship Id="rId8" Type="http://schemas.openxmlformats.org/officeDocument/2006/relationships/image" Target="../media/image64.png"/><Relationship Id="rId9" Type="http://schemas.openxmlformats.org/officeDocument/2006/relationships/image" Target="../media/image2.png"/><Relationship Id="rId1" Type="http://schemas.openxmlformats.org/officeDocument/2006/relationships/vmlDrawing" Target="../drawings/vmlDrawing4.vml"/><Relationship Id="rId2"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5.png"/><Relationship Id="rId5"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2.png"/><Relationship Id="rId1" Type="http://schemas.microsoft.com/office/2007/relationships/media" Target="../media/media24.m4a"/><Relationship Id="rId2" Type="http://schemas.openxmlformats.org/officeDocument/2006/relationships/audio" Target="../media/media24.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2.png"/><Relationship Id="rId1" Type="http://schemas.microsoft.com/office/2007/relationships/media" Target="../media/media25.m4a"/><Relationship Id="rId2" Type="http://schemas.openxmlformats.org/officeDocument/2006/relationships/audio" Target="../media/media25.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2.png"/><Relationship Id="rId1" Type="http://schemas.microsoft.com/office/2007/relationships/media" Target="../media/media26.m4a"/><Relationship Id="rId2" Type="http://schemas.openxmlformats.org/officeDocument/2006/relationships/audio" Target="../media/media26.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7.m4a"/><Relationship Id="rId2" Type="http://schemas.openxmlformats.org/officeDocument/2006/relationships/audio" Target="../media/media27.m4a"/></Relationships>
</file>

<file path=ppt/slides/_rels/slide23.xml.rels><?xml version="1.0" encoding="UTF-8" standalone="yes"?>
<Relationships xmlns="http://schemas.openxmlformats.org/package/2006/relationships"><Relationship Id="rId11" Type="http://schemas.microsoft.com/office/2007/relationships/hdphoto" Target="../media/hdphoto7.wdp"/><Relationship Id="rId12" Type="http://schemas.openxmlformats.org/officeDocument/2006/relationships/image" Target="../media/image2.png"/><Relationship Id="rId1" Type="http://schemas.openxmlformats.org/officeDocument/2006/relationships/tags" Target="../tags/tag8.xml"/><Relationship Id="rId2" Type="http://schemas.microsoft.com/office/2007/relationships/media" Target="../media/media28.m4a"/><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6.xml"/><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microsoft.com/office/2007/relationships/hdphoto" Target="../media/hdphoto6.wdp"/><Relationship Id="rId10" Type="http://schemas.openxmlformats.org/officeDocument/2006/relationships/image" Target="../media/image75.png"/></Relationships>
</file>

<file path=ppt/slides/_rels/slide24.xml.rels><?xml version="1.0" encoding="UTF-8" standalone="yes"?>
<Relationships xmlns="http://schemas.openxmlformats.org/package/2006/relationships"><Relationship Id="rId11" Type="http://schemas.openxmlformats.org/officeDocument/2006/relationships/oleObject" Target="../embeddings/oleObject13.bin"/><Relationship Id="rId12" Type="http://schemas.openxmlformats.org/officeDocument/2006/relationships/image" Target="../media/image79.wmf"/><Relationship Id="rId13" Type="http://schemas.openxmlformats.org/officeDocument/2006/relationships/oleObject" Target="../embeddings/oleObject14.bin"/><Relationship Id="rId14" Type="http://schemas.openxmlformats.org/officeDocument/2006/relationships/image" Target="../media/image80.wmf"/><Relationship Id="rId15" Type="http://schemas.openxmlformats.org/officeDocument/2006/relationships/oleObject" Target="../embeddings/oleObject15.bin"/><Relationship Id="rId16" Type="http://schemas.openxmlformats.org/officeDocument/2006/relationships/image" Target="../media/image81.wmf"/><Relationship Id="rId17" Type="http://schemas.openxmlformats.org/officeDocument/2006/relationships/image" Target="../media/image2.png"/><Relationship Id="rId1" Type="http://schemas.openxmlformats.org/officeDocument/2006/relationships/vmlDrawing" Target="../drawings/vmlDrawing5.vml"/><Relationship Id="rId2" Type="http://schemas.microsoft.com/office/2007/relationships/media" Target="../media/media29.m4a"/><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oleObject" Target="../embeddings/oleObject10.bin"/><Relationship Id="rId6" Type="http://schemas.openxmlformats.org/officeDocument/2006/relationships/image" Target="../media/image76.wmf"/><Relationship Id="rId7" Type="http://schemas.openxmlformats.org/officeDocument/2006/relationships/oleObject" Target="../embeddings/oleObject11.bin"/><Relationship Id="rId8" Type="http://schemas.openxmlformats.org/officeDocument/2006/relationships/image" Target="../media/image77.wmf"/><Relationship Id="rId9" Type="http://schemas.openxmlformats.org/officeDocument/2006/relationships/oleObject" Target="../embeddings/oleObject12.bin"/><Relationship Id="rId10" Type="http://schemas.openxmlformats.org/officeDocument/2006/relationships/image" Target="../media/image78.wmf"/></Relationships>
</file>

<file path=ppt/slides/_rels/slide25.xml.rels><?xml version="1.0" encoding="UTF-8" standalone="yes"?>
<Relationships xmlns="http://schemas.openxmlformats.org/package/2006/relationships"><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png"/><Relationship Id="rId14" Type="http://schemas.openxmlformats.org/officeDocument/2006/relationships/image" Target="../media/image2.png"/><Relationship Id="rId1" Type="http://schemas.openxmlformats.org/officeDocument/2006/relationships/vmlDrawing" Target="../drawings/vmlDrawing6.vml"/><Relationship Id="rId2" Type="http://schemas.microsoft.com/office/2007/relationships/media" Target="../media/media30.m4a"/><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7.xml"/><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oleObject" Target="../embeddings/oleObject16.bin"/><Relationship Id="rId9" Type="http://schemas.openxmlformats.org/officeDocument/2006/relationships/image" Target="../media/image82.wmf"/><Relationship Id="rId10"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89.jpeg"/><Relationship Id="rId5" Type="http://schemas.openxmlformats.org/officeDocument/2006/relationships/image" Target="../media/image2.png"/><Relationship Id="rId1" Type="http://schemas.microsoft.com/office/2007/relationships/media" Target="../media/media31.m4a"/><Relationship Id="rId2" Type="http://schemas.openxmlformats.org/officeDocument/2006/relationships/audio" Target="../media/media31.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90.png"/><Relationship Id="rId6" Type="http://schemas.microsoft.com/office/2007/relationships/hdphoto" Target="../media/hdphoto8.wdp"/><Relationship Id="rId7" Type="http://schemas.openxmlformats.org/officeDocument/2006/relationships/image" Target="../media/image91.png"/><Relationship Id="rId8" Type="http://schemas.microsoft.com/office/2007/relationships/hdphoto" Target="../media/hdphoto9.wdp"/><Relationship Id="rId9" Type="http://schemas.openxmlformats.org/officeDocument/2006/relationships/image" Target="../media/image92.jpeg"/><Relationship Id="rId10" Type="http://schemas.microsoft.com/office/2007/relationships/hdphoto" Target="../media/hdphoto10.wdp"/><Relationship Id="rId11" Type="http://schemas.openxmlformats.org/officeDocument/2006/relationships/image" Target="../media/image2.png"/><Relationship Id="rId1" Type="http://schemas.microsoft.com/office/2007/relationships/media" Target="../media/media32.m4a"/><Relationship Id="rId2" Type="http://schemas.openxmlformats.org/officeDocument/2006/relationships/audio" Target="../media/media32.m4a"/></Relationships>
</file>

<file path=ppt/slides/_rels/slide28.xml.rels><?xml version="1.0" encoding="UTF-8" standalone="yes"?>
<Relationships xmlns="http://schemas.openxmlformats.org/package/2006/relationships"><Relationship Id="rId11" Type="http://schemas.openxmlformats.org/officeDocument/2006/relationships/image" Target="../media/image33.wmf"/><Relationship Id="rId12" Type="http://schemas.openxmlformats.org/officeDocument/2006/relationships/image" Target="../media/image34.wmf"/><Relationship Id="rId13" Type="http://schemas.openxmlformats.org/officeDocument/2006/relationships/image" Target="../media/image2.png"/><Relationship Id="rId1" Type="http://schemas.microsoft.com/office/2007/relationships/media" Target="../media/media33.m4a"/><Relationship Id="rId2" Type="http://schemas.openxmlformats.org/officeDocument/2006/relationships/audio" Target="../media/media33.m4a"/><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30.wmf"/><Relationship Id="rId6" Type="http://schemas.openxmlformats.org/officeDocument/2006/relationships/image" Target="../media/image31.wmf"/><Relationship Id="rId7" Type="http://schemas.openxmlformats.org/officeDocument/2006/relationships/image" Target="../media/image32.wmf"/><Relationship Id="rId8" Type="http://schemas.openxmlformats.org/officeDocument/2006/relationships/image" Target="../media/image93.wmf"/><Relationship Id="rId9" Type="http://schemas.openxmlformats.org/officeDocument/2006/relationships/image" Target="../media/image23.wmf"/><Relationship Id="rId10" Type="http://schemas.openxmlformats.org/officeDocument/2006/relationships/image" Target="../media/image24.wmf"/></Relationships>
</file>

<file path=ppt/slides/_rels/slide29.xml.rels><?xml version="1.0" encoding="UTF-8" standalone="yes"?>
<Relationships xmlns="http://schemas.openxmlformats.org/package/2006/relationships"><Relationship Id="rId9" Type="http://schemas.openxmlformats.org/officeDocument/2006/relationships/image" Target="../media/image98.png"/><Relationship Id="rId20" Type="http://schemas.openxmlformats.org/officeDocument/2006/relationships/image" Target="../media/image107.png"/><Relationship Id="rId21" Type="http://schemas.openxmlformats.org/officeDocument/2006/relationships/image" Target="../media/image108.png"/><Relationship Id="rId22" Type="http://schemas.openxmlformats.org/officeDocument/2006/relationships/image" Target="../media/image109.png"/><Relationship Id="rId23" Type="http://schemas.openxmlformats.org/officeDocument/2006/relationships/image" Target="../media/image110.png"/><Relationship Id="rId24" Type="http://schemas.openxmlformats.org/officeDocument/2006/relationships/image" Target="../media/image111.png"/><Relationship Id="rId25" Type="http://schemas.openxmlformats.org/officeDocument/2006/relationships/image" Target="../media/image112.png"/><Relationship Id="rId26" Type="http://schemas.openxmlformats.org/officeDocument/2006/relationships/image" Target="../media/image113.png"/><Relationship Id="rId27" Type="http://schemas.openxmlformats.org/officeDocument/2006/relationships/image" Target="../media/image2.png"/><Relationship Id="rId10" Type="http://schemas.openxmlformats.org/officeDocument/2006/relationships/image" Target="../media/image99.png"/><Relationship Id="rId11" Type="http://schemas.openxmlformats.org/officeDocument/2006/relationships/image" Target="../media/image100.png"/><Relationship Id="rId12" Type="http://schemas.openxmlformats.org/officeDocument/2006/relationships/image" Target="../media/image101.png"/><Relationship Id="rId13" Type="http://schemas.microsoft.com/office/2007/relationships/hdphoto" Target="../media/hdphoto11.wdp"/><Relationship Id="rId14" Type="http://schemas.openxmlformats.org/officeDocument/2006/relationships/image" Target="../media/image102.png"/><Relationship Id="rId15" Type="http://schemas.openxmlformats.org/officeDocument/2006/relationships/image" Target="../media/image103.png"/><Relationship Id="rId16" Type="http://schemas.openxmlformats.org/officeDocument/2006/relationships/image" Target="../media/image104.png"/><Relationship Id="rId17" Type="http://schemas.openxmlformats.org/officeDocument/2006/relationships/image" Target="../media/image105.png"/><Relationship Id="rId18" Type="http://schemas.openxmlformats.org/officeDocument/2006/relationships/image" Target="../media/image106.png"/><Relationship Id="rId19" Type="http://schemas.microsoft.com/office/2007/relationships/hdphoto" Target="../media/hdphoto12.wdp"/><Relationship Id="rId1" Type="http://schemas.openxmlformats.org/officeDocument/2006/relationships/tags" Target="../tags/tag9.xml"/><Relationship Id="rId2" Type="http://schemas.microsoft.com/office/2007/relationships/media" Target="../media/media34.m4a"/><Relationship Id="rId3" Type="http://schemas.openxmlformats.org/officeDocument/2006/relationships/audio" Target="../media/media34.m4a"/><Relationship Id="rId4" Type="http://schemas.openxmlformats.org/officeDocument/2006/relationships/slideLayout" Target="../slideLayouts/slideLayout2.xml"/><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1.png"/><Relationship Id="rId5" Type="http://schemas.openxmlformats.org/officeDocument/2006/relationships/image" Target="../media/image2.png"/><Relationship Id="rId1" Type="http://schemas.microsoft.com/office/2007/relationships/media" Target="../media/media35.m4a"/><Relationship Id="rId2" Type="http://schemas.openxmlformats.org/officeDocument/2006/relationships/audio" Target="../media/media35.m4a"/></Relationships>
</file>

<file path=ppt/slides/_rels/slide31.xml.rels><?xml version="1.0" encoding="UTF-8" standalone="yes"?>
<Relationships xmlns="http://schemas.openxmlformats.org/package/2006/relationships"><Relationship Id="rId3" Type="http://schemas.openxmlformats.org/officeDocument/2006/relationships/audio" Target="../media/media36.m4a"/><Relationship Id="rId4" Type="http://schemas.openxmlformats.org/officeDocument/2006/relationships/slideLayout" Target="../slideLayouts/slideLayout2.xml"/><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2.png"/><Relationship Id="rId1" Type="http://schemas.openxmlformats.org/officeDocument/2006/relationships/tags" Target="../tags/tag10.xml"/><Relationship Id="rId2" Type="http://schemas.microsoft.com/office/2007/relationships/media" Target="../media/media36.m4a"/></Relationships>
</file>

<file path=ppt/slides/_rels/slide32.xml.rels><?xml version="1.0" encoding="UTF-8" standalone="yes"?>
<Relationships xmlns="http://schemas.openxmlformats.org/package/2006/relationships"><Relationship Id="rId9" Type="http://schemas.openxmlformats.org/officeDocument/2006/relationships/image" Target="../media/image30.wmf"/><Relationship Id="rId20" Type="http://schemas.openxmlformats.org/officeDocument/2006/relationships/image" Target="../media/image2.png"/><Relationship Id="rId10" Type="http://schemas.openxmlformats.org/officeDocument/2006/relationships/image" Target="../media/image31.wmf"/><Relationship Id="rId11" Type="http://schemas.openxmlformats.org/officeDocument/2006/relationships/image" Target="../media/image32.wmf"/><Relationship Id="rId12" Type="http://schemas.openxmlformats.org/officeDocument/2006/relationships/image" Target="../media/image117.wmf"/><Relationship Id="rId13" Type="http://schemas.openxmlformats.org/officeDocument/2006/relationships/image" Target="../media/image118.wmf"/><Relationship Id="rId14" Type="http://schemas.openxmlformats.org/officeDocument/2006/relationships/image" Target="../media/image119.wmf"/><Relationship Id="rId15" Type="http://schemas.openxmlformats.org/officeDocument/2006/relationships/image" Target="../media/image33.wmf"/><Relationship Id="rId16" Type="http://schemas.openxmlformats.org/officeDocument/2006/relationships/image" Target="../media/image34.wmf"/><Relationship Id="rId17" Type="http://schemas.openxmlformats.org/officeDocument/2006/relationships/image" Target="../media/image120.wmf"/><Relationship Id="rId18" Type="http://schemas.openxmlformats.org/officeDocument/2006/relationships/image" Target="../media/image121.wmf"/><Relationship Id="rId19" Type="http://schemas.openxmlformats.org/officeDocument/2006/relationships/image" Target="../media/image122.wmf"/><Relationship Id="rId1" Type="http://schemas.openxmlformats.org/officeDocument/2006/relationships/tags" Target="../tags/tag11.xml"/><Relationship Id="rId2" Type="http://schemas.microsoft.com/office/2007/relationships/media" Target="../media/media37.m4a"/><Relationship Id="rId3" Type="http://schemas.openxmlformats.org/officeDocument/2006/relationships/audio" Target="../media/media37.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93.wmf"/><Relationship Id="rId7" Type="http://schemas.openxmlformats.org/officeDocument/2006/relationships/image" Target="../media/image23.wmf"/><Relationship Id="rId8" Type="http://schemas.openxmlformats.org/officeDocument/2006/relationships/image" Target="../media/image24.wmf"/></Relationships>
</file>

<file path=ppt/slides/_rels/slide33.xml.rels><?xml version="1.0" encoding="UTF-8" standalone="yes"?>
<Relationships xmlns="http://schemas.openxmlformats.org/package/2006/relationships"><Relationship Id="rId3" Type="http://schemas.openxmlformats.org/officeDocument/2006/relationships/audio" Target="../media/media38.m4a"/><Relationship Id="rId4" Type="http://schemas.openxmlformats.org/officeDocument/2006/relationships/slideLayout" Target="../slideLayouts/slideLayout2.xml"/><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2.png"/><Relationship Id="rId1" Type="http://schemas.openxmlformats.org/officeDocument/2006/relationships/tags" Target="../tags/tag12.xml"/><Relationship Id="rId2" Type="http://schemas.microsoft.com/office/2007/relationships/media" Target="../media/media38.m4a"/></Relationships>
</file>

<file path=ppt/slides/_rels/slide34.xml.rels><?xml version="1.0" encoding="UTF-8" standalone="yes"?>
<Relationships xmlns="http://schemas.openxmlformats.org/package/2006/relationships"><Relationship Id="rId3" Type="http://schemas.microsoft.com/office/2007/relationships/media" Target="../media/media40.m4a"/><Relationship Id="rId4" Type="http://schemas.openxmlformats.org/officeDocument/2006/relationships/audio" Target="../media/media40.m4a"/><Relationship Id="rId5" Type="http://schemas.openxmlformats.org/officeDocument/2006/relationships/slideLayout" Target="../slideLayouts/slideLayout2.xml"/><Relationship Id="rId6" Type="http://schemas.openxmlformats.org/officeDocument/2006/relationships/image" Target="../media/image125.jpeg"/><Relationship Id="rId7" Type="http://schemas.microsoft.com/office/2007/relationships/hdphoto" Target="../media/hdphoto13.wdp"/><Relationship Id="rId8" Type="http://schemas.openxmlformats.org/officeDocument/2006/relationships/image" Target="../media/image29.png"/><Relationship Id="rId9" Type="http://schemas.openxmlformats.org/officeDocument/2006/relationships/image" Target="../media/image126.jpeg"/><Relationship Id="rId10" Type="http://schemas.openxmlformats.org/officeDocument/2006/relationships/image" Target="../media/image2.png"/><Relationship Id="rId1" Type="http://schemas.microsoft.com/office/2007/relationships/media" Target="../media/media39.mp4"/><Relationship Id="rId2" Type="http://schemas.openxmlformats.org/officeDocument/2006/relationships/video" Target="../media/media39.mp4"/></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2.png"/><Relationship Id="rId1" Type="http://schemas.microsoft.com/office/2007/relationships/media" Target="../media/media41.m4a"/><Relationship Id="rId2" Type="http://schemas.openxmlformats.org/officeDocument/2006/relationships/audio" Target="../media/media41.m4a"/></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30.png"/><Relationship Id="rId6" Type="http://schemas.openxmlformats.org/officeDocument/2006/relationships/image" Target="../media/image2.png"/><Relationship Id="rId1" Type="http://schemas.microsoft.com/office/2007/relationships/media" Target="../media/media42.m4a"/><Relationship Id="rId2" Type="http://schemas.openxmlformats.org/officeDocument/2006/relationships/audio" Target="../media/media42.m4a"/></Relationships>
</file>

<file path=ppt/slides/_rels/slide37.xml.rels><?xml version="1.0" encoding="UTF-8" standalone="yes"?>
<Relationships xmlns="http://schemas.openxmlformats.org/package/2006/relationships"><Relationship Id="rId3" Type="http://schemas.openxmlformats.org/officeDocument/2006/relationships/audio" Target="../media/media43.m4a"/><Relationship Id="rId4" Type="http://schemas.openxmlformats.org/officeDocument/2006/relationships/slideLayout" Target="../slideLayouts/slideLayout2.xml"/><Relationship Id="rId5" Type="http://schemas.openxmlformats.org/officeDocument/2006/relationships/notesSlide" Target="../notesSlides/notesSlide12.xml"/><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2.png"/><Relationship Id="rId1" Type="http://schemas.openxmlformats.org/officeDocument/2006/relationships/tags" Target="../tags/tag13.xml"/><Relationship Id="rId2" Type="http://schemas.microsoft.com/office/2007/relationships/media" Target="../media/media43.m4a"/></Relationships>
</file>

<file path=ppt/slides/_rels/slide38.xml.rels><?xml version="1.0" encoding="UTF-8" standalone="yes"?>
<Relationships xmlns="http://schemas.openxmlformats.org/package/2006/relationships"><Relationship Id="rId3" Type="http://schemas.openxmlformats.org/officeDocument/2006/relationships/audio" Target="../media/media44.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2.png"/><Relationship Id="rId1" Type="http://schemas.openxmlformats.org/officeDocument/2006/relationships/tags" Target="../tags/tag14.xml"/><Relationship Id="rId2" Type="http://schemas.microsoft.com/office/2007/relationships/media" Target="../media/media44.m4a"/></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5.png"/><Relationship Id="rId5" Type="http://schemas.openxmlformats.org/officeDocument/2006/relationships/image" Target="../media/image136.jpeg"/><Relationship Id="rId6" Type="http://schemas.microsoft.com/office/2007/relationships/hdphoto" Target="../media/hdphoto14.wdp"/><Relationship Id="rId7" Type="http://schemas.openxmlformats.org/officeDocument/2006/relationships/image" Target="../media/image2.png"/><Relationship Id="rId1" Type="http://schemas.microsoft.com/office/2007/relationships/media" Target="../media/media45.m4a"/><Relationship Id="rId2" Type="http://schemas.openxmlformats.org/officeDocument/2006/relationships/audio" Target="../media/media45.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jpg"/><Relationship Id="rId5"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37.jpeg"/><Relationship Id="rId5" Type="http://schemas.openxmlformats.org/officeDocument/2006/relationships/image" Target="../media/image2.png"/><Relationship Id="rId1" Type="http://schemas.microsoft.com/office/2007/relationships/media" Target="../media/media46.m4a"/><Relationship Id="rId2" Type="http://schemas.openxmlformats.org/officeDocument/2006/relationships/audio" Target="../media/media46.m4a"/></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7.m4a"/><Relationship Id="rId2" Type="http://schemas.openxmlformats.org/officeDocument/2006/relationships/audio" Target="../media/media47.m4a"/></Relationships>
</file>

<file path=ppt/slides/_rels/slide42.xml.rels><?xml version="1.0" encoding="UTF-8" standalone="yes"?>
<Relationships xmlns="http://schemas.openxmlformats.org/package/2006/relationships"><Relationship Id="rId3" Type="http://schemas.openxmlformats.org/officeDocument/2006/relationships/audio" Target="../media/media48.m4a"/><Relationship Id="rId4" Type="http://schemas.openxmlformats.org/officeDocument/2006/relationships/slideLayout" Target="../slideLayouts/slideLayout2.xml"/><Relationship Id="rId5" Type="http://schemas.openxmlformats.org/officeDocument/2006/relationships/image" Target="../media/image2.png"/><Relationship Id="rId1" Type="http://schemas.openxmlformats.org/officeDocument/2006/relationships/tags" Target="../tags/tag15.xml"/><Relationship Id="rId2" Type="http://schemas.microsoft.com/office/2007/relationships/media" Target="../media/media48.m4a"/></Relationships>
</file>

<file path=ppt/slides/_rels/slide43.xml.rels><?xml version="1.0" encoding="UTF-8" standalone="yes"?>
<Relationships xmlns="http://schemas.openxmlformats.org/package/2006/relationships"><Relationship Id="rId11" Type="http://schemas.openxmlformats.org/officeDocument/2006/relationships/image" Target="../media/image143.png"/><Relationship Id="rId12" Type="http://schemas.openxmlformats.org/officeDocument/2006/relationships/image" Target="../media/image2.png"/><Relationship Id="rId1" Type="http://schemas.microsoft.com/office/2007/relationships/media" Target="../media/media49.m4a"/><Relationship Id="rId2" Type="http://schemas.openxmlformats.org/officeDocument/2006/relationships/audio" Target="../media/media49.m4a"/><Relationship Id="rId3" Type="http://schemas.openxmlformats.org/officeDocument/2006/relationships/slideLayout" Target="../slideLayouts/slideLayout2.xml"/><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jpeg"/><Relationship Id="rId8" Type="http://schemas.microsoft.com/office/2007/relationships/hdphoto" Target="../media/hdphoto14.wdp"/><Relationship Id="rId9" Type="http://schemas.openxmlformats.org/officeDocument/2006/relationships/image" Target="../media/image135.png"/><Relationship Id="rId10" Type="http://schemas.openxmlformats.org/officeDocument/2006/relationships/image" Target="../media/image142.png"/></Relationships>
</file>

<file path=ppt/slides/_rels/slide44.xml.rels><?xml version="1.0" encoding="UTF-8" standalone="yes"?>
<Relationships xmlns="http://schemas.openxmlformats.org/package/2006/relationships"><Relationship Id="rId11" Type="http://schemas.openxmlformats.org/officeDocument/2006/relationships/image" Target="../media/image151.png"/><Relationship Id="rId12" Type="http://schemas.openxmlformats.org/officeDocument/2006/relationships/image" Target="../media/image152.jpeg"/><Relationship Id="rId13" Type="http://schemas.openxmlformats.org/officeDocument/2006/relationships/image" Target="../media/image153.jpeg"/><Relationship Id="rId14" Type="http://schemas.openxmlformats.org/officeDocument/2006/relationships/image" Target="../media/image154.jpeg"/><Relationship Id="rId15" Type="http://schemas.openxmlformats.org/officeDocument/2006/relationships/image" Target="../media/image155.png"/><Relationship Id="rId16" Type="http://schemas.openxmlformats.org/officeDocument/2006/relationships/image" Target="../media/image156.png"/><Relationship Id="rId17" Type="http://schemas.openxmlformats.org/officeDocument/2006/relationships/image" Target="../media/image157.jpeg"/><Relationship Id="rId18" Type="http://schemas.openxmlformats.org/officeDocument/2006/relationships/image" Target="../media/image2.png"/><Relationship Id="rId1" Type="http://schemas.microsoft.com/office/2007/relationships/media" Target="../media/media50.m4a"/><Relationship Id="rId2" Type="http://schemas.openxmlformats.org/officeDocument/2006/relationships/audio" Target="../media/media50.m4a"/><Relationship Id="rId3" Type="http://schemas.openxmlformats.org/officeDocument/2006/relationships/slideLayout" Target="../slideLayouts/slideLayout1.xml"/><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gif"/><Relationship Id="rId8" Type="http://schemas.openxmlformats.org/officeDocument/2006/relationships/image" Target="../media/image148.jpeg"/><Relationship Id="rId9" Type="http://schemas.openxmlformats.org/officeDocument/2006/relationships/image" Target="../media/image149.png"/><Relationship Id="rId10" Type="http://schemas.openxmlformats.org/officeDocument/2006/relationships/image" Target="../media/image15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8.png"/><Relationship Id="rId5" Type="http://schemas.openxmlformats.org/officeDocument/2006/relationships/image" Target="../media/image2.png"/><Relationship Id="rId1" Type="http://schemas.microsoft.com/office/2007/relationships/media" Target="../media/media51.m4a"/><Relationship Id="rId2" Type="http://schemas.openxmlformats.org/officeDocument/2006/relationships/audio" Target="../media/media51.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jpeg"/><Relationship Id="rId5" Type="http://schemas.microsoft.com/office/2007/relationships/hdphoto" Target="../media/hdphoto1.wdp"/><Relationship Id="rId6" Type="http://schemas.openxmlformats.org/officeDocument/2006/relationships/image" Target="../media/image9.jpeg"/><Relationship Id="rId7"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png"/><Relationship Id="rId1" Type="http://schemas.openxmlformats.org/officeDocument/2006/relationships/tags" Target="../tags/tag1.xml"/><Relationship Id="rId2" Type="http://schemas.microsoft.com/office/2007/relationships/media" Target="../media/media7.m4a"/><Relationship Id="rId3" Type="http://schemas.openxmlformats.org/officeDocument/2006/relationships/audio" Target="../media/media7.m4a"/><Relationship Id="rId4" Type="http://schemas.openxmlformats.org/officeDocument/2006/relationships/slideLayout" Target="../slideLayouts/slideLayout2.xml"/><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jpeg"/></Relationships>
</file>

<file path=ppt/slides/_rels/slide8.xml.rels><?xml version="1.0" encoding="UTF-8" standalone="yes"?>
<Relationships xmlns="http://schemas.openxmlformats.org/package/2006/relationships"><Relationship Id="rId11" Type="http://schemas.openxmlformats.org/officeDocument/2006/relationships/image" Target="../media/image23.wmf"/><Relationship Id="rId12" Type="http://schemas.openxmlformats.org/officeDocument/2006/relationships/image" Target="../media/image24.wmf"/><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2.png"/><Relationship Id="rId1" Type="http://schemas.openxmlformats.org/officeDocument/2006/relationships/tags" Target="../tags/tag2.xml"/><Relationship Id="rId2" Type="http://schemas.microsoft.com/office/2007/relationships/media" Target="../media/media8.mp4"/><Relationship Id="rId3" Type="http://schemas.openxmlformats.org/officeDocument/2006/relationships/video" Target="../media/media8.mp4"/><Relationship Id="rId4" Type="http://schemas.microsoft.com/office/2007/relationships/media" Target="../media/media9.mp4"/><Relationship Id="rId5" Type="http://schemas.openxmlformats.org/officeDocument/2006/relationships/video" Target="../media/media9.mp4"/><Relationship Id="rId6" Type="http://schemas.microsoft.com/office/2007/relationships/media" Target="../media/media10.mp4"/><Relationship Id="rId7" Type="http://schemas.openxmlformats.org/officeDocument/2006/relationships/video" Target="../media/media10.mp4"/><Relationship Id="rId8" Type="http://schemas.microsoft.com/office/2007/relationships/media" Target="../media/media11.m4a"/><Relationship Id="rId9" Type="http://schemas.openxmlformats.org/officeDocument/2006/relationships/audio" Target="../media/media11.m4a"/><Relationship Id="rId10"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image" Target="../media/image32.wmf"/><Relationship Id="rId12" Type="http://schemas.openxmlformats.org/officeDocument/2006/relationships/image" Target="../media/image33.wmf"/><Relationship Id="rId13" Type="http://schemas.openxmlformats.org/officeDocument/2006/relationships/image" Target="../media/image34.wmf"/><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2.png"/><Relationship Id="rId1" Type="http://schemas.openxmlformats.org/officeDocument/2006/relationships/tags" Target="../tags/tag3.xml"/><Relationship Id="rId2" Type="http://schemas.microsoft.com/office/2007/relationships/media" Target="../media/media12.mp4"/><Relationship Id="rId3" Type="http://schemas.openxmlformats.org/officeDocument/2006/relationships/video" Target="../media/media12.mp4"/><Relationship Id="rId4" Type="http://schemas.microsoft.com/office/2007/relationships/media" Target="../media/media13.m4a"/><Relationship Id="rId5" Type="http://schemas.openxmlformats.org/officeDocument/2006/relationships/audio" Target="../media/media13.m4a"/><Relationship Id="rId6" Type="http://schemas.openxmlformats.org/officeDocument/2006/relationships/slideLayout" Target="../slideLayouts/slideLayout2.xml"/><Relationship Id="rId7" Type="http://schemas.openxmlformats.org/officeDocument/2006/relationships/image" Target="../media/image23.wmf"/><Relationship Id="rId8" Type="http://schemas.openxmlformats.org/officeDocument/2006/relationships/image" Target="../media/image24.wmf"/><Relationship Id="rId9" Type="http://schemas.openxmlformats.org/officeDocument/2006/relationships/image" Target="../media/image30.wmf"/><Relationship Id="rId10" Type="http://schemas.openxmlformats.org/officeDocument/2006/relationships/image" Target="../media/image3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7977" y="2241096"/>
            <a:ext cx="9180000" cy="2052000"/>
          </a:xfrm>
          <a:solidFill>
            <a:schemeClr val="accent6">
              <a:lumMod val="40000"/>
              <a:lumOff val="60000"/>
            </a:schemeClr>
          </a:solidFill>
        </p:spPr>
        <p:txBody>
          <a:bodyPr>
            <a:noAutofit/>
            <a:scene3d>
              <a:camera prst="orthographicFront"/>
              <a:lightRig rig="soft" dir="t">
                <a:rot lat="0" lon="0" rev="10800000"/>
              </a:lightRig>
            </a:scene3d>
            <a:sp3d>
              <a:bevelT w="27940" h="12700"/>
              <a:contourClr>
                <a:srgbClr val="DDDDDD"/>
              </a:contourClr>
            </a:sp3d>
          </a:bodyPr>
          <a:lstStyle/>
          <a:p>
            <a:r>
              <a:rPr lang="fr-FR" sz="3200" b="1" spc="150" dirty="0" smtClean="0">
                <a:ln w="11430"/>
                <a:solidFill>
                  <a:schemeClr val="accent2">
                    <a:lumMod val="75000"/>
                  </a:schemeClr>
                </a:solidFill>
                <a:effectLst>
                  <a:outerShdw blurRad="25400" algn="tl" rotWithShape="0">
                    <a:srgbClr val="000000">
                      <a:alpha val="43000"/>
                    </a:srgbClr>
                  </a:outerShdw>
                </a:effectLst>
              </a:rPr>
              <a:t>Traitement et simulation d’images</a:t>
            </a:r>
            <a:br>
              <a:rPr lang="fr-FR" sz="3200" b="1" spc="150" dirty="0" smtClean="0">
                <a:ln w="11430"/>
                <a:solidFill>
                  <a:schemeClr val="accent2">
                    <a:lumMod val="75000"/>
                  </a:schemeClr>
                </a:solidFill>
                <a:effectLst>
                  <a:outerShdw blurRad="25400" algn="tl" rotWithShape="0">
                    <a:srgbClr val="000000">
                      <a:alpha val="43000"/>
                    </a:srgbClr>
                  </a:outerShdw>
                </a:effectLst>
              </a:rPr>
            </a:br>
            <a:r>
              <a:rPr lang="fr-FR" sz="3200" b="1" spc="150" dirty="0" smtClean="0">
                <a:ln w="11430"/>
                <a:solidFill>
                  <a:schemeClr val="accent2">
                    <a:lumMod val="75000"/>
                  </a:schemeClr>
                </a:solidFill>
                <a:effectLst>
                  <a:outerShdw blurRad="25400" algn="tl" rotWithShape="0">
                    <a:srgbClr val="000000">
                      <a:alpha val="43000"/>
                    </a:srgbClr>
                  </a:outerShdw>
                </a:effectLst>
              </a:rPr>
              <a:t>d’IRM de perfusion pour la prédiction</a:t>
            </a:r>
            <a:br>
              <a:rPr lang="fr-FR" sz="3200" b="1" spc="150" dirty="0" smtClean="0">
                <a:ln w="11430"/>
                <a:solidFill>
                  <a:schemeClr val="accent2">
                    <a:lumMod val="75000"/>
                  </a:schemeClr>
                </a:solidFill>
                <a:effectLst>
                  <a:outerShdw blurRad="25400" algn="tl" rotWithShape="0">
                    <a:srgbClr val="000000">
                      <a:alpha val="43000"/>
                    </a:srgbClr>
                  </a:outerShdw>
                </a:effectLst>
              </a:rPr>
            </a:br>
            <a:r>
              <a:rPr lang="fr-FR" sz="3200" b="1" spc="150" dirty="0" smtClean="0">
                <a:ln w="11430"/>
                <a:solidFill>
                  <a:schemeClr val="accent2">
                    <a:lumMod val="75000"/>
                  </a:schemeClr>
                </a:solidFill>
                <a:effectLst>
                  <a:outerShdw blurRad="25400" algn="tl" rotWithShape="0">
                    <a:srgbClr val="000000">
                      <a:alpha val="43000"/>
                    </a:srgbClr>
                  </a:outerShdw>
                </a:effectLst>
              </a:rPr>
              <a:t>de l’évolution de la lésion ischémique</a:t>
            </a:r>
            <a:br>
              <a:rPr lang="fr-FR" sz="3200" b="1" spc="150" dirty="0" smtClean="0">
                <a:ln w="11430"/>
                <a:solidFill>
                  <a:schemeClr val="accent2">
                    <a:lumMod val="75000"/>
                  </a:schemeClr>
                </a:solidFill>
                <a:effectLst>
                  <a:outerShdw blurRad="25400" algn="tl" rotWithShape="0">
                    <a:srgbClr val="000000">
                      <a:alpha val="43000"/>
                    </a:srgbClr>
                  </a:outerShdw>
                </a:effectLst>
              </a:rPr>
            </a:br>
            <a:r>
              <a:rPr lang="fr-FR" sz="3200" b="1" spc="150" dirty="0" smtClean="0">
                <a:ln w="11430"/>
                <a:solidFill>
                  <a:schemeClr val="accent2">
                    <a:lumMod val="75000"/>
                  </a:schemeClr>
                </a:solidFill>
                <a:effectLst>
                  <a:outerShdw blurRad="25400" algn="tl" rotWithShape="0">
                    <a:srgbClr val="000000">
                      <a:alpha val="43000"/>
                    </a:srgbClr>
                  </a:outerShdw>
                </a:effectLst>
              </a:rPr>
              <a:t>dans l’accident vasculaire cérébral</a:t>
            </a:r>
            <a:endParaRPr lang="fr-FR" sz="3200" b="1" spc="150" dirty="0">
              <a:ln w="11430"/>
              <a:solidFill>
                <a:schemeClr val="accent2">
                  <a:lumMod val="75000"/>
                </a:schemeClr>
              </a:solidFill>
              <a:effectLst>
                <a:outerShdw blurRad="25400" algn="tl" rotWithShape="0">
                  <a:srgbClr val="000000">
                    <a:alpha val="43000"/>
                  </a:srgbClr>
                </a:outerShdw>
              </a:effectLst>
            </a:endParaRPr>
          </a:p>
        </p:txBody>
      </p:sp>
      <p:sp>
        <p:nvSpPr>
          <p:cNvPr id="5" name="ZoneTexte 4"/>
          <p:cNvSpPr txBox="1"/>
          <p:nvPr/>
        </p:nvSpPr>
        <p:spPr>
          <a:xfrm>
            <a:off x="86733" y="5934670"/>
            <a:ext cx="8970534" cy="923330"/>
          </a:xfrm>
          <a:prstGeom prst="rect">
            <a:avLst/>
          </a:prstGeom>
          <a:noFill/>
        </p:spPr>
        <p:txBody>
          <a:bodyPr wrap="square" rtlCol="0">
            <a:spAutoFit/>
          </a:bodyPr>
          <a:lstStyle/>
          <a:p>
            <a:pPr algn="ctr"/>
            <a:r>
              <a:rPr lang="fr-FR" dirty="0" smtClean="0">
                <a:solidFill>
                  <a:schemeClr val="accent6">
                    <a:lumMod val="60000"/>
                    <a:lumOff val="40000"/>
                  </a:schemeClr>
                </a:solidFill>
              </a:rPr>
              <a:t>Thèse de doctorat de l’Université de </a:t>
            </a:r>
            <a:r>
              <a:rPr lang="fr-FR" dirty="0">
                <a:solidFill>
                  <a:schemeClr val="accent6">
                    <a:lumMod val="60000"/>
                    <a:lumOff val="40000"/>
                  </a:schemeClr>
                </a:solidFill>
              </a:rPr>
              <a:t>L</a:t>
            </a:r>
            <a:r>
              <a:rPr lang="fr-FR" dirty="0" smtClean="0">
                <a:solidFill>
                  <a:schemeClr val="accent6">
                    <a:lumMod val="60000"/>
                    <a:lumOff val="40000"/>
                  </a:schemeClr>
                </a:solidFill>
              </a:rPr>
              <a:t>yon</a:t>
            </a:r>
          </a:p>
          <a:p>
            <a:pPr algn="ctr"/>
            <a:r>
              <a:rPr lang="fr-FR" dirty="0">
                <a:solidFill>
                  <a:schemeClr val="accent6">
                    <a:lumMod val="60000"/>
                    <a:lumOff val="40000"/>
                  </a:schemeClr>
                </a:solidFill>
              </a:rPr>
              <a:t>O</a:t>
            </a:r>
            <a:r>
              <a:rPr lang="fr-FR" dirty="0" smtClean="0">
                <a:solidFill>
                  <a:schemeClr val="accent6">
                    <a:lumMod val="60000"/>
                    <a:lumOff val="40000"/>
                  </a:schemeClr>
                </a:solidFill>
              </a:rPr>
              <a:t>pérée </a:t>
            </a:r>
            <a:r>
              <a:rPr lang="fr-FR" dirty="0">
                <a:solidFill>
                  <a:schemeClr val="accent6">
                    <a:lumMod val="60000"/>
                    <a:lumOff val="40000"/>
                  </a:schemeClr>
                </a:solidFill>
              </a:rPr>
              <a:t>au sein de l’Université Claude Bernard Lyon 1</a:t>
            </a:r>
          </a:p>
          <a:p>
            <a:pPr algn="ctr"/>
            <a:r>
              <a:rPr lang="fr-FR" dirty="0">
                <a:solidFill>
                  <a:schemeClr val="accent6">
                    <a:lumMod val="60000"/>
                    <a:lumOff val="40000"/>
                  </a:schemeClr>
                </a:solidFill>
              </a:rPr>
              <a:t>École Doctorale </a:t>
            </a:r>
            <a:r>
              <a:rPr lang="fr-FR" dirty="0" smtClean="0">
                <a:solidFill>
                  <a:schemeClr val="accent6">
                    <a:lumMod val="60000"/>
                    <a:lumOff val="40000"/>
                  </a:schemeClr>
                </a:solidFill>
              </a:rPr>
              <a:t>ED160 Electronique</a:t>
            </a:r>
            <a:r>
              <a:rPr lang="fr-FR" dirty="0">
                <a:solidFill>
                  <a:schemeClr val="accent6">
                    <a:lumMod val="60000"/>
                    <a:lumOff val="40000"/>
                  </a:schemeClr>
                </a:solidFill>
              </a:rPr>
              <a:t>, Electrotechnique, </a:t>
            </a:r>
            <a:r>
              <a:rPr lang="fr-FR" dirty="0" smtClean="0">
                <a:solidFill>
                  <a:schemeClr val="accent6">
                    <a:lumMod val="60000"/>
                    <a:lumOff val="40000"/>
                  </a:schemeClr>
                </a:solidFill>
              </a:rPr>
              <a:t>Automatique</a:t>
            </a:r>
            <a:endParaRPr lang="fr-FR" dirty="0">
              <a:solidFill>
                <a:schemeClr val="accent6">
                  <a:lumMod val="60000"/>
                  <a:lumOff val="40000"/>
                </a:schemeClr>
              </a:solidFill>
            </a:endParaRPr>
          </a:p>
        </p:txBody>
      </p:sp>
      <p:sp>
        <p:nvSpPr>
          <p:cNvPr id="9" name="Sous-titre 2"/>
          <p:cNvSpPr txBox="1">
            <a:spLocks/>
          </p:cNvSpPr>
          <p:nvPr/>
        </p:nvSpPr>
        <p:spPr>
          <a:xfrm>
            <a:off x="0" y="291750"/>
            <a:ext cx="9144000" cy="1512168"/>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Wingdings" panose="05000000000000000000" pitchFamily="2"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fr-FR" b="1" spc="150" dirty="0" smtClean="0">
                <a:ln w="11430"/>
                <a:solidFill>
                  <a:schemeClr val="accent6">
                    <a:lumMod val="75000"/>
                  </a:schemeClr>
                </a:solidFill>
              </a:rPr>
              <a:t>SOUTENANCE PUBLIQUE PAR MATHILDE ANNA ERICKA GIACALONE </a:t>
            </a:r>
          </a:p>
          <a:p>
            <a:pPr algn="ctr"/>
            <a:r>
              <a:rPr lang="fr-FR" sz="1800" spc="150" dirty="0" smtClean="0">
                <a:ln w="11430"/>
              </a:rPr>
              <a:t>EN VUE DE L’OBTENTION D’UN DOCTORAT</a:t>
            </a:r>
          </a:p>
          <a:p>
            <a:pPr algn="ctr"/>
            <a:r>
              <a:rPr lang="fr-FR" sz="1800" spc="150" dirty="0">
                <a:ln w="11430"/>
              </a:rPr>
              <a:t>SPÉCIALITÉ : </a:t>
            </a:r>
            <a:r>
              <a:rPr lang="fr-FR" sz="1800" b="1" spc="150" dirty="0">
                <a:ln w="11430"/>
              </a:rPr>
              <a:t>INGÉNIERIE POUR LE </a:t>
            </a:r>
            <a:r>
              <a:rPr lang="fr-FR" sz="1800" b="1" spc="150" dirty="0" smtClean="0">
                <a:ln w="11430"/>
              </a:rPr>
              <a:t>VIVANT</a:t>
            </a:r>
            <a:endParaRPr lang="fr-FR" sz="1800" spc="150" dirty="0" smtClean="0">
              <a:ln w="11430"/>
            </a:endParaRPr>
          </a:p>
          <a:p>
            <a:pPr algn="ctr"/>
            <a:r>
              <a:rPr lang="fr-FR" sz="1800" spc="150" dirty="0" smtClean="0">
                <a:ln w="11430"/>
              </a:rPr>
              <a:t>DISCIPLINE : </a:t>
            </a:r>
            <a:r>
              <a:rPr lang="fr-FR" sz="1800" dirty="0" smtClean="0"/>
              <a:t>TRAITEMENT DU SIGNAL ET DE L’IMAGE</a:t>
            </a:r>
            <a:r>
              <a:rPr lang="fr-FR" sz="1800" spc="150" dirty="0" smtClean="0">
                <a:ln w="11430"/>
              </a:rPr>
              <a:t>  </a:t>
            </a:r>
          </a:p>
        </p:txBody>
      </p:sp>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000195747"/>
      </p:ext>
    </p:extLst>
  </p:cSld>
  <p:clrMapOvr>
    <a:masterClrMapping/>
  </p:clrMapOvr>
  <mc:AlternateContent xmlns:mc="http://schemas.openxmlformats.org/markup-compatibility/2006">
    <mc:Choice xmlns:p14="http://schemas.microsoft.com/office/powerpoint/2010/main" Requires="p14">
      <p:transition spd="slow" p14:dur="2000" advTm="62569"/>
    </mc:Choice>
    <mc:Fallback>
      <p:transition spd="slow" advTm="6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10</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Titre 7"/>
          <p:cNvSpPr txBox="1">
            <a:spLocks/>
          </p:cNvSpPr>
          <p:nvPr/>
        </p:nvSpPr>
        <p:spPr>
          <a:xfrm>
            <a:off x="0" y="0"/>
            <a:ext cx="9144000" cy="1143000"/>
          </a:xfrm>
          <a:prstGeom prst="rect">
            <a:avLst/>
          </a:prstGeom>
          <a:solidFill>
            <a:schemeClr val="accent6">
              <a:lumMod val="40000"/>
              <a:lumOff val="60000"/>
            </a:schemeClr>
          </a:solidFill>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pc="150" smtClean="0">
                <a:ln w="11430"/>
                <a:solidFill>
                  <a:schemeClr val="accent2">
                    <a:lumMod val="75000"/>
                  </a:schemeClr>
                </a:solidFill>
                <a:effectLst>
                  <a:outerShdw blurRad="25400" algn="tl" rotWithShape="0">
                    <a:srgbClr val="000000">
                      <a:alpha val="43000"/>
                    </a:srgbClr>
                  </a:outerShdw>
                </a:effectLst>
              </a:rPr>
              <a:t>Contributions</a:t>
            </a:r>
            <a:endParaRPr lang="fr-FR" spc="150" dirty="0">
              <a:ln w="11430"/>
              <a:solidFill>
                <a:schemeClr val="accent2">
                  <a:lumMod val="75000"/>
                </a:schemeClr>
              </a:solidFill>
              <a:effectLst>
                <a:outerShdw blurRad="25400" algn="tl" rotWithShape="0">
                  <a:srgbClr val="000000">
                    <a:alpha val="43000"/>
                  </a:srgbClr>
                </a:outerShdw>
              </a:effectLst>
            </a:endParaRPr>
          </a:p>
        </p:txBody>
      </p:sp>
      <p:sp>
        <p:nvSpPr>
          <p:cNvPr id="7" name="Sous-titre 2"/>
          <p:cNvSpPr txBox="1">
            <a:spLocks/>
          </p:cNvSpPr>
          <p:nvPr/>
        </p:nvSpPr>
        <p:spPr>
          <a:xfrm>
            <a:off x="685943" y="1412776"/>
            <a:ext cx="6838385"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fr-FR" sz="1800" b="1" i="0" spc="150" dirty="0" smtClean="0">
                <a:ln w="11430"/>
              </a:rPr>
              <a:t>POST-TRAITEMENTS</a:t>
            </a:r>
            <a:endParaRPr lang="fr-FR" sz="1800" b="1" i="0" spc="150" dirty="0">
              <a:ln w="11430"/>
            </a:endParaRPr>
          </a:p>
        </p:txBody>
      </p:sp>
      <p:sp>
        <p:nvSpPr>
          <p:cNvPr id="8" name="Sous-titre 2"/>
          <p:cNvSpPr txBox="1">
            <a:spLocks/>
          </p:cNvSpPr>
          <p:nvPr/>
        </p:nvSpPr>
        <p:spPr>
          <a:xfrm>
            <a:off x="685943" y="4365104"/>
            <a:ext cx="2627784"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buFont typeface="Wingdings" panose="05000000000000000000" pitchFamily="2" charset="2"/>
              <a:buChar char="Ø"/>
            </a:pPr>
            <a:r>
              <a:rPr lang="fr-FR" sz="1800" b="1" i="0" spc="150" dirty="0" smtClean="0">
                <a:ln w="11430"/>
              </a:rPr>
              <a:t>APPRENTISSAGE</a:t>
            </a:r>
            <a:endParaRPr lang="fr-FR" sz="1800" b="1" i="0" spc="150" dirty="0">
              <a:ln w="11430"/>
            </a:endParaRPr>
          </a:p>
        </p:txBody>
      </p:sp>
      <p:sp>
        <p:nvSpPr>
          <p:cNvPr id="9" name="ZoneTexte 8"/>
          <p:cNvSpPr txBox="1"/>
          <p:nvPr/>
        </p:nvSpPr>
        <p:spPr>
          <a:xfrm>
            <a:off x="2483768" y="2393593"/>
            <a:ext cx="6455770" cy="1323439"/>
          </a:xfrm>
          <a:prstGeom prst="rect">
            <a:avLst/>
          </a:prstGeom>
          <a:noFill/>
        </p:spPr>
        <p:txBody>
          <a:bodyPr wrap="square" rtlCol="0">
            <a:spAutoFit/>
          </a:bodyPr>
          <a:lstStyle/>
          <a:p>
            <a:pPr marL="285750" indent="-285750">
              <a:buFont typeface="Wingdings" panose="05000000000000000000" pitchFamily="2" charset="2"/>
              <a:buChar char="Ø"/>
            </a:pPr>
            <a:r>
              <a:rPr lang="fr-FR" sz="1600" dirty="0" smtClean="0">
                <a:solidFill>
                  <a:schemeClr val="tx1">
                    <a:lumMod val="50000"/>
                    <a:lumOff val="50000"/>
                  </a:schemeClr>
                </a:solidFill>
              </a:rPr>
              <a:t>Nouvel </a:t>
            </a:r>
            <a:r>
              <a:rPr lang="fr-FR" sz="1600" dirty="0">
                <a:solidFill>
                  <a:schemeClr val="tx1">
                    <a:lumMod val="50000"/>
                    <a:lumOff val="50000"/>
                  </a:schemeClr>
                </a:solidFill>
              </a:rPr>
              <a:t>outil de simulation pour </a:t>
            </a:r>
            <a:r>
              <a:rPr lang="fr-FR" sz="1600" dirty="0" smtClean="0">
                <a:solidFill>
                  <a:schemeClr val="tx1">
                    <a:lumMod val="50000"/>
                    <a:lumOff val="50000"/>
                  </a:schemeClr>
                </a:solidFill>
              </a:rPr>
              <a:t>la validation</a:t>
            </a:r>
            <a:endParaRPr lang="fr-FR" sz="1600" dirty="0">
              <a:solidFill>
                <a:schemeClr val="tx1">
                  <a:lumMod val="50000"/>
                  <a:lumOff val="50000"/>
                </a:schemeClr>
              </a:solidFill>
            </a:endParaRPr>
          </a:p>
          <a:p>
            <a:pPr marL="285750" indent="-285750">
              <a:buFont typeface="Wingdings" panose="05000000000000000000" pitchFamily="2" charset="2"/>
              <a:buChar char="Ø"/>
            </a:pPr>
            <a:r>
              <a:rPr lang="fr-FR" sz="1600" dirty="0">
                <a:solidFill>
                  <a:schemeClr val="tx1">
                    <a:lumMod val="50000"/>
                    <a:lumOff val="50000"/>
                  </a:schemeClr>
                </a:solidFill>
              </a:rPr>
              <a:t>Étude de robustesse d’un algorithme de </a:t>
            </a:r>
            <a:r>
              <a:rPr lang="fr-FR" sz="1600" dirty="0" err="1" smtClean="0">
                <a:solidFill>
                  <a:schemeClr val="tx1">
                    <a:lumMod val="50000"/>
                    <a:lumOff val="50000"/>
                  </a:schemeClr>
                </a:solidFill>
              </a:rPr>
              <a:t>déconvolution</a:t>
            </a:r>
            <a:endParaRPr lang="fr-FR" sz="1600" dirty="0" smtClean="0">
              <a:solidFill>
                <a:schemeClr val="tx1">
                  <a:lumMod val="50000"/>
                  <a:lumOff val="50000"/>
                </a:schemeClr>
              </a:solidFill>
            </a:endParaRPr>
          </a:p>
          <a:p>
            <a:pPr marL="285750" indent="-285750">
              <a:buFont typeface="Wingdings" panose="05000000000000000000" pitchFamily="2" charset="2"/>
              <a:buChar char="Ø"/>
            </a:pPr>
            <a:r>
              <a:rPr lang="fr-FR" sz="1600" dirty="0">
                <a:solidFill>
                  <a:schemeClr val="tx1">
                    <a:lumMod val="50000"/>
                    <a:lumOff val="50000"/>
                  </a:schemeClr>
                </a:solidFill>
              </a:rPr>
              <a:t>A</a:t>
            </a:r>
            <a:r>
              <a:rPr lang="fr-FR" sz="1600" dirty="0" smtClean="0">
                <a:solidFill>
                  <a:schemeClr val="tx1">
                    <a:lumMod val="50000"/>
                    <a:lumOff val="50000"/>
                  </a:schemeClr>
                </a:solidFill>
              </a:rPr>
              <a:t>utomatisation </a:t>
            </a:r>
            <a:r>
              <a:rPr lang="fr-FR" sz="1600" dirty="0">
                <a:solidFill>
                  <a:schemeClr val="tx1">
                    <a:lumMod val="50000"/>
                    <a:lumOff val="50000"/>
                  </a:schemeClr>
                </a:solidFill>
              </a:rPr>
              <a:t>d’un algorithme de </a:t>
            </a:r>
            <a:r>
              <a:rPr lang="fr-FR" sz="1600" dirty="0" err="1" smtClean="0">
                <a:solidFill>
                  <a:schemeClr val="tx1">
                    <a:lumMod val="50000"/>
                    <a:lumOff val="50000"/>
                  </a:schemeClr>
                </a:solidFill>
              </a:rPr>
              <a:t>déconvolution</a:t>
            </a:r>
            <a:endParaRPr lang="fr-FR" sz="1600" dirty="0" smtClean="0">
              <a:solidFill>
                <a:schemeClr val="tx1">
                  <a:lumMod val="50000"/>
                  <a:lumOff val="50000"/>
                </a:schemeClr>
              </a:solidFill>
            </a:endParaRPr>
          </a:p>
          <a:p>
            <a:pPr marL="285750" indent="-285750">
              <a:buFont typeface="Wingdings" panose="05000000000000000000" pitchFamily="2" charset="2"/>
              <a:buChar char="Ø"/>
            </a:pPr>
            <a:r>
              <a:rPr lang="fr-FR" sz="1600" dirty="0">
                <a:solidFill>
                  <a:schemeClr val="tx1">
                    <a:lumMod val="50000"/>
                    <a:lumOff val="50000"/>
                  </a:schemeClr>
                </a:solidFill>
              </a:rPr>
              <a:t>Étude de </a:t>
            </a:r>
            <a:r>
              <a:rPr lang="fr-FR" sz="1600" dirty="0" smtClean="0">
                <a:solidFill>
                  <a:schemeClr val="tx1">
                    <a:lumMod val="50000"/>
                    <a:lumOff val="50000"/>
                  </a:schemeClr>
                </a:solidFill>
              </a:rPr>
              <a:t>l’intérêt </a:t>
            </a:r>
            <a:r>
              <a:rPr lang="fr-FR" sz="1600" dirty="0">
                <a:solidFill>
                  <a:schemeClr val="tx1">
                    <a:lumMod val="50000"/>
                    <a:lumOff val="50000"/>
                  </a:schemeClr>
                </a:solidFill>
              </a:rPr>
              <a:t>d’une contrainte de </a:t>
            </a:r>
            <a:r>
              <a:rPr lang="fr-FR" sz="1600" dirty="0" smtClean="0">
                <a:solidFill>
                  <a:schemeClr val="tx1">
                    <a:lumMod val="50000"/>
                    <a:lumOff val="50000"/>
                  </a:schemeClr>
                </a:solidFill>
              </a:rPr>
              <a:t>non-négativité</a:t>
            </a:r>
          </a:p>
          <a:p>
            <a:pPr marL="285750" indent="-285750">
              <a:buFont typeface="Wingdings" panose="05000000000000000000" pitchFamily="2" charset="2"/>
              <a:buChar char="Ø"/>
            </a:pPr>
            <a:r>
              <a:rPr lang="fr-FR" sz="1600" dirty="0">
                <a:solidFill>
                  <a:schemeClr val="tx1">
                    <a:lumMod val="50000"/>
                    <a:lumOff val="50000"/>
                  </a:schemeClr>
                </a:solidFill>
              </a:rPr>
              <a:t>Étude de </a:t>
            </a:r>
            <a:r>
              <a:rPr lang="fr-FR" sz="1600" dirty="0" smtClean="0">
                <a:solidFill>
                  <a:schemeClr val="tx1">
                    <a:lumMod val="50000"/>
                    <a:lumOff val="50000"/>
                  </a:schemeClr>
                </a:solidFill>
              </a:rPr>
              <a:t>l’impact </a:t>
            </a:r>
            <a:r>
              <a:rPr lang="fr-FR" sz="1600" dirty="0">
                <a:solidFill>
                  <a:schemeClr val="tx1">
                    <a:lumMod val="50000"/>
                    <a:lumOff val="50000"/>
                  </a:schemeClr>
                </a:solidFill>
              </a:rPr>
              <a:t>des stratégies de normalisation en IRM de </a:t>
            </a:r>
            <a:r>
              <a:rPr lang="fr-FR" sz="1600" dirty="0" smtClean="0">
                <a:solidFill>
                  <a:schemeClr val="tx1">
                    <a:lumMod val="50000"/>
                    <a:lumOff val="50000"/>
                  </a:schemeClr>
                </a:solidFill>
              </a:rPr>
              <a:t>perfusion</a:t>
            </a:r>
            <a:endParaRPr lang="fr-FR" sz="1600" dirty="0">
              <a:solidFill>
                <a:schemeClr val="tx1">
                  <a:lumMod val="50000"/>
                  <a:lumOff val="50000"/>
                </a:schemeClr>
              </a:solidFill>
            </a:endParaRPr>
          </a:p>
        </p:txBody>
      </p:sp>
      <p:sp>
        <p:nvSpPr>
          <p:cNvPr id="10" name="Rectangle 9"/>
          <p:cNvSpPr/>
          <p:nvPr/>
        </p:nvSpPr>
        <p:spPr>
          <a:xfrm>
            <a:off x="2495054" y="4930408"/>
            <a:ext cx="6444484" cy="1569660"/>
          </a:xfrm>
          <a:prstGeom prst="rect">
            <a:avLst/>
          </a:prstGeom>
        </p:spPr>
        <p:txBody>
          <a:bodyPr wrap="square">
            <a:spAutoFit/>
          </a:bodyPr>
          <a:lstStyle/>
          <a:p>
            <a:pPr marL="285750" indent="-285750">
              <a:buFont typeface="Wingdings" panose="05000000000000000000" pitchFamily="2" charset="2"/>
              <a:buChar char="Ø"/>
            </a:pPr>
            <a:r>
              <a:rPr lang="fr-FR" sz="1600" dirty="0" smtClean="0">
                <a:solidFill>
                  <a:schemeClr val="tx1">
                    <a:lumMod val="50000"/>
                    <a:lumOff val="50000"/>
                  </a:schemeClr>
                </a:solidFill>
              </a:rPr>
              <a:t>Outils </a:t>
            </a:r>
            <a:r>
              <a:rPr lang="fr-FR" sz="1600" dirty="0">
                <a:solidFill>
                  <a:schemeClr val="tx1">
                    <a:lumMod val="50000"/>
                    <a:lumOff val="50000"/>
                  </a:schemeClr>
                </a:solidFill>
              </a:rPr>
              <a:t>de la théorie de l’information pour l’imagerie multi-composante et </a:t>
            </a:r>
            <a:r>
              <a:rPr lang="fr-FR" sz="1600" dirty="0" smtClean="0">
                <a:solidFill>
                  <a:schemeClr val="tx1">
                    <a:lumMod val="50000"/>
                    <a:lumOff val="50000"/>
                  </a:schemeClr>
                </a:solidFill>
              </a:rPr>
              <a:t>longitudinale </a:t>
            </a:r>
            <a:r>
              <a:rPr lang="fr-FR" sz="1600" i="1" dirty="0" smtClean="0">
                <a:solidFill>
                  <a:schemeClr val="tx1">
                    <a:lumMod val="50000"/>
                    <a:lumOff val="50000"/>
                  </a:schemeClr>
                </a:solidFill>
              </a:rPr>
              <a:t>(prédictibilité)</a:t>
            </a:r>
          </a:p>
          <a:p>
            <a:pPr marL="285750" indent="-285750">
              <a:buFont typeface="Wingdings" panose="05000000000000000000" pitchFamily="2" charset="2"/>
              <a:buChar char="Ø"/>
            </a:pPr>
            <a:r>
              <a:rPr lang="fr-FR" sz="1600" dirty="0" smtClean="0">
                <a:solidFill>
                  <a:schemeClr val="tx1">
                    <a:lumMod val="50000"/>
                    <a:lumOff val="50000"/>
                  </a:schemeClr>
                </a:solidFill>
              </a:rPr>
              <a:t>La </a:t>
            </a:r>
            <a:r>
              <a:rPr lang="fr-FR" sz="1600" dirty="0">
                <a:solidFill>
                  <a:schemeClr val="tx1">
                    <a:lumMod val="50000"/>
                    <a:lumOff val="50000"/>
                  </a:schemeClr>
                </a:solidFill>
              </a:rPr>
              <a:t>forme des lésions en phase aiguë, un biomarqueur prédictif du volume lésionnel </a:t>
            </a:r>
            <a:r>
              <a:rPr lang="fr-FR" sz="1600" dirty="0" smtClean="0">
                <a:solidFill>
                  <a:schemeClr val="tx1">
                    <a:lumMod val="50000"/>
                    <a:lumOff val="50000"/>
                  </a:schemeClr>
                </a:solidFill>
              </a:rPr>
              <a:t>final </a:t>
            </a:r>
            <a:r>
              <a:rPr lang="fr-FR" sz="1600" i="1" dirty="0" smtClean="0">
                <a:solidFill>
                  <a:schemeClr val="tx1">
                    <a:lumMod val="50000"/>
                    <a:lumOff val="50000"/>
                  </a:schemeClr>
                </a:solidFill>
              </a:rPr>
              <a:t>(régression linéaire)</a:t>
            </a:r>
          </a:p>
          <a:p>
            <a:pPr marL="285750" indent="-285750">
              <a:buFont typeface="Wingdings" panose="05000000000000000000" pitchFamily="2" charset="2"/>
              <a:buChar char="Ø"/>
            </a:pPr>
            <a:r>
              <a:rPr lang="fr-FR" sz="1600" dirty="0" smtClean="0">
                <a:solidFill>
                  <a:schemeClr val="tx1">
                    <a:lumMod val="50000"/>
                    <a:lumOff val="50000"/>
                  </a:schemeClr>
                </a:solidFill>
              </a:rPr>
              <a:t>Nouveaux </a:t>
            </a:r>
            <a:r>
              <a:rPr lang="fr-FR" sz="1600" dirty="0">
                <a:solidFill>
                  <a:schemeClr val="tx1">
                    <a:lumMod val="50000"/>
                    <a:lumOff val="50000"/>
                  </a:schemeClr>
                </a:solidFill>
              </a:rPr>
              <a:t>descripteurs sur données de </a:t>
            </a:r>
            <a:r>
              <a:rPr lang="fr-FR" sz="1600" dirty="0" smtClean="0">
                <a:solidFill>
                  <a:schemeClr val="tx1">
                    <a:lumMod val="50000"/>
                    <a:lumOff val="50000"/>
                  </a:schemeClr>
                </a:solidFill>
              </a:rPr>
              <a:t>perfusion brutes pour la prédiction de la lésion finale </a:t>
            </a:r>
            <a:r>
              <a:rPr lang="fr-FR" sz="1600" i="1" dirty="0" smtClean="0">
                <a:solidFill>
                  <a:schemeClr val="tx1">
                    <a:lumMod val="50000"/>
                    <a:lumOff val="50000"/>
                  </a:schemeClr>
                </a:solidFill>
              </a:rPr>
              <a:t>(classification) </a:t>
            </a:r>
            <a:endParaRPr lang="fr-FR" sz="1600" i="1" dirty="0">
              <a:solidFill>
                <a:schemeClr val="tx1">
                  <a:lumMod val="50000"/>
                  <a:lumOff val="50000"/>
                </a:schemeClr>
              </a:solidFill>
            </a:endParaRPr>
          </a:p>
        </p:txBody>
      </p:sp>
      <p:sp>
        <p:nvSpPr>
          <p:cNvPr id="11" name="ZoneTexte 10"/>
          <p:cNvSpPr txBox="1"/>
          <p:nvPr/>
        </p:nvSpPr>
        <p:spPr>
          <a:xfrm>
            <a:off x="2385282" y="2393593"/>
            <a:ext cx="296876" cy="523220"/>
          </a:xfrm>
          <a:prstGeom prst="rect">
            <a:avLst/>
          </a:prstGeom>
          <a:noFill/>
        </p:spPr>
        <p:txBody>
          <a:bodyPr wrap="none" rtlCol="0">
            <a:spAutoFit/>
          </a:bodyPr>
          <a:lstStyle/>
          <a:p>
            <a:r>
              <a:rPr lang="fr-FR" sz="2800" dirty="0">
                <a:solidFill>
                  <a:schemeClr val="accent6">
                    <a:lumMod val="75000"/>
                  </a:schemeClr>
                </a:solidFill>
              </a:rPr>
              <a:t>{</a:t>
            </a:r>
            <a:endParaRPr lang="fr-FR" sz="1200" dirty="0">
              <a:solidFill>
                <a:schemeClr val="accent6">
                  <a:lumMod val="75000"/>
                </a:schemeClr>
              </a:solidFill>
            </a:endParaRPr>
          </a:p>
        </p:txBody>
      </p:sp>
      <p:sp>
        <p:nvSpPr>
          <p:cNvPr id="12" name="Rectangle 11"/>
          <p:cNvSpPr/>
          <p:nvPr/>
        </p:nvSpPr>
        <p:spPr>
          <a:xfrm>
            <a:off x="1420574" y="2516703"/>
            <a:ext cx="1090363" cy="276999"/>
          </a:xfrm>
          <a:prstGeom prst="rect">
            <a:avLst/>
          </a:prstGeom>
        </p:spPr>
        <p:txBody>
          <a:bodyPr wrap="none">
            <a:spAutoFit/>
          </a:bodyPr>
          <a:lstStyle/>
          <a:p>
            <a:r>
              <a:rPr lang="fr-FR" sz="1200" b="1" dirty="0" smtClean="0">
                <a:solidFill>
                  <a:schemeClr val="accent6">
                    <a:lumMod val="75000"/>
                  </a:schemeClr>
                </a:solidFill>
              </a:rPr>
              <a:t>Article (MRM)</a:t>
            </a:r>
            <a:endParaRPr lang="fr-FR" sz="1200" b="1" dirty="0">
              <a:solidFill>
                <a:schemeClr val="accent6">
                  <a:lumMod val="75000"/>
                </a:schemeClr>
              </a:solidFill>
            </a:endParaRPr>
          </a:p>
        </p:txBody>
      </p:sp>
      <p:sp>
        <p:nvSpPr>
          <p:cNvPr id="13" name="Rectangle 12"/>
          <p:cNvSpPr/>
          <p:nvPr/>
        </p:nvSpPr>
        <p:spPr>
          <a:xfrm>
            <a:off x="-46248" y="2916812"/>
            <a:ext cx="2663037" cy="276999"/>
          </a:xfrm>
          <a:prstGeom prst="rect">
            <a:avLst/>
          </a:prstGeom>
        </p:spPr>
        <p:txBody>
          <a:bodyPr wrap="none">
            <a:spAutoFit/>
          </a:bodyPr>
          <a:lstStyle/>
          <a:p>
            <a:pPr algn="r"/>
            <a:r>
              <a:rPr lang="fr-FR" sz="1200" b="1" dirty="0" smtClean="0">
                <a:solidFill>
                  <a:schemeClr val="accent6">
                    <a:lumMod val="75000"/>
                  </a:schemeClr>
                </a:solidFill>
              </a:rPr>
              <a:t>Conférences internationales (EUSIPCO)</a:t>
            </a:r>
            <a:endParaRPr lang="fr-FR" sz="1200" b="1" dirty="0">
              <a:solidFill>
                <a:schemeClr val="accent6">
                  <a:lumMod val="75000"/>
                </a:schemeClr>
              </a:solidFill>
            </a:endParaRPr>
          </a:p>
        </p:txBody>
      </p:sp>
      <p:sp>
        <p:nvSpPr>
          <p:cNvPr id="14" name="Rectangle 13"/>
          <p:cNvSpPr/>
          <p:nvPr/>
        </p:nvSpPr>
        <p:spPr>
          <a:xfrm>
            <a:off x="62372" y="3165269"/>
            <a:ext cx="2554417" cy="276999"/>
          </a:xfrm>
          <a:prstGeom prst="rect">
            <a:avLst/>
          </a:prstGeom>
        </p:spPr>
        <p:txBody>
          <a:bodyPr wrap="none">
            <a:spAutoFit/>
          </a:bodyPr>
          <a:lstStyle/>
          <a:p>
            <a:pPr algn="r"/>
            <a:r>
              <a:rPr lang="fr-FR" sz="1200" b="1" dirty="0" smtClean="0">
                <a:solidFill>
                  <a:schemeClr val="accent6">
                    <a:lumMod val="75000"/>
                  </a:schemeClr>
                </a:solidFill>
              </a:rPr>
              <a:t>Conférences internationales (IWSSIP)</a:t>
            </a:r>
            <a:endParaRPr lang="fr-FR" sz="1200" b="1" dirty="0">
              <a:solidFill>
                <a:schemeClr val="accent6">
                  <a:lumMod val="75000"/>
                </a:schemeClr>
              </a:solidFill>
            </a:endParaRPr>
          </a:p>
        </p:txBody>
      </p:sp>
      <p:sp>
        <p:nvSpPr>
          <p:cNvPr id="15" name="Rectangle 14"/>
          <p:cNvSpPr/>
          <p:nvPr/>
        </p:nvSpPr>
        <p:spPr>
          <a:xfrm>
            <a:off x="1382821" y="3410416"/>
            <a:ext cx="1239185" cy="276999"/>
          </a:xfrm>
          <a:prstGeom prst="rect">
            <a:avLst/>
          </a:prstGeom>
        </p:spPr>
        <p:txBody>
          <a:bodyPr wrap="none">
            <a:spAutoFit/>
          </a:bodyPr>
          <a:lstStyle/>
          <a:p>
            <a:pPr algn="r"/>
            <a:r>
              <a:rPr lang="fr-FR" sz="1200" b="1" dirty="0" smtClean="0">
                <a:solidFill>
                  <a:schemeClr val="accent6">
                    <a:lumMod val="75000"/>
                  </a:schemeClr>
                </a:solidFill>
              </a:rPr>
              <a:t>Chapitre de livre</a:t>
            </a:r>
            <a:endParaRPr lang="fr-FR" sz="1200" b="1" dirty="0">
              <a:solidFill>
                <a:schemeClr val="accent6">
                  <a:lumMod val="75000"/>
                </a:schemeClr>
              </a:solidFill>
            </a:endParaRPr>
          </a:p>
        </p:txBody>
      </p:sp>
      <p:sp>
        <p:nvSpPr>
          <p:cNvPr id="16" name="Rectangle 15"/>
          <p:cNvSpPr/>
          <p:nvPr/>
        </p:nvSpPr>
        <p:spPr>
          <a:xfrm>
            <a:off x="1386668" y="4930408"/>
            <a:ext cx="1235338" cy="276999"/>
          </a:xfrm>
          <a:prstGeom prst="rect">
            <a:avLst/>
          </a:prstGeom>
        </p:spPr>
        <p:txBody>
          <a:bodyPr wrap="none">
            <a:spAutoFit/>
          </a:bodyPr>
          <a:lstStyle/>
          <a:p>
            <a:pPr algn="r"/>
            <a:r>
              <a:rPr lang="fr-FR" sz="1200" b="1" dirty="0" smtClean="0">
                <a:solidFill>
                  <a:schemeClr val="accent6">
                    <a:lumMod val="75000"/>
                  </a:schemeClr>
                </a:solidFill>
              </a:rPr>
              <a:t>Article (</a:t>
            </a:r>
            <a:r>
              <a:rPr lang="fr-FR" sz="1200" b="1" dirty="0" err="1" smtClean="0">
                <a:solidFill>
                  <a:schemeClr val="accent6">
                    <a:lumMod val="75000"/>
                  </a:schemeClr>
                </a:solidFill>
              </a:rPr>
              <a:t>Entropy</a:t>
            </a:r>
            <a:r>
              <a:rPr lang="fr-FR" sz="1200" b="1" dirty="0" smtClean="0">
                <a:solidFill>
                  <a:schemeClr val="accent6">
                    <a:lumMod val="75000"/>
                  </a:schemeClr>
                </a:solidFill>
              </a:rPr>
              <a:t>)</a:t>
            </a:r>
            <a:endParaRPr lang="fr-FR" sz="1200" b="1" dirty="0">
              <a:solidFill>
                <a:schemeClr val="accent6">
                  <a:lumMod val="75000"/>
                </a:schemeClr>
              </a:solidFill>
            </a:endParaRPr>
          </a:p>
        </p:txBody>
      </p:sp>
      <p:sp>
        <p:nvSpPr>
          <p:cNvPr id="17" name="Rectangle 16"/>
          <p:cNvSpPr/>
          <p:nvPr/>
        </p:nvSpPr>
        <p:spPr>
          <a:xfrm>
            <a:off x="1480027" y="5438239"/>
            <a:ext cx="1141979" cy="276999"/>
          </a:xfrm>
          <a:prstGeom prst="rect">
            <a:avLst/>
          </a:prstGeom>
        </p:spPr>
        <p:txBody>
          <a:bodyPr wrap="none">
            <a:spAutoFit/>
          </a:bodyPr>
          <a:lstStyle/>
          <a:p>
            <a:pPr algn="r"/>
            <a:r>
              <a:rPr lang="fr-FR" sz="1200" b="1" dirty="0" smtClean="0">
                <a:solidFill>
                  <a:schemeClr val="accent6">
                    <a:lumMod val="75000"/>
                  </a:schemeClr>
                </a:solidFill>
              </a:rPr>
              <a:t>Article (Stroke)</a:t>
            </a:r>
            <a:endParaRPr lang="fr-FR" sz="1200" b="1" dirty="0">
              <a:solidFill>
                <a:schemeClr val="accent6">
                  <a:lumMod val="75000"/>
                </a:schemeClr>
              </a:solidFill>
            </a:endParaRPr>
          </a:p>
        </p:txBody>
      </p:sp>
      <p:sp>
        <p:nvSpPr>
          <p:cNvPr id="18" name="Rectangle 17"/>
          <p:cNvSpPr/>
          <p:nvPr/>
        </p:nvSpPr>
        <p:spPr>
          <a:xfrm>
            <a:off x="1109057" y="5906889"/>
            <a:ext cx="1512949" cy="276999"/>
          </a:xfrm>
          <a:prstGeom prst="rect">
            <a:avLst/>
          </a:prstGeom>
        </p:spPr>
        <p:txBody>
          <a:bodyPr wrap="square">
            <a:spAutoFit/>
          </a:bodyPr>
          <a:lstStyle/>
          <a:p>
            <a:pPr algn="r"/>
            <a:r>
              <a:rPr lang="fr-FR" sz="1200" b="1" dirty="0" smtClean="0">
                <a:solidFill>
                  <a:schemeClr val="accent6">
                    <a:lumMod val="60000"/>
                    <a:lumOff val="40000"/>
                  </a:schemeClr>
                </a:solidFill>
              </a:rPr>
              <a:t>Soumission (Media)</a:t>
            </a:r>
            <a:endParaRPr lang="fr-FR" sz="1200" b="1" dirty="0">
              <a:solidFill>
                <a:schemeClr val="accent6">
                  <a:lumMod val="60000"/>
                  <a:lumOff val="40000"/>
                </a:schemeClr>
              </a:solidFill>
            </a:endParaRPr>
          </a:p>
        </p:txBody>
      </p:sp>
      <p:sp>
        <p:nvSpPr>
          <p:cNvPr id="19" name="Rectangle 18"/>
          <p:cNvSpPr/>
          <p:nvPr/>
        </p:nvSpPr>
        <p:spPr>
          <a:xfrm>
            <a:off x="1339580" y="1772816"/>
            <a:ext cx="7599958" cy="523220"/>
          </a:xfrm>
          <a:prstGeom prst="rect">
            <a:avLst/>
          </a:prstGeom>
        </p:spPr>
        <p:txBody>
          <a:bodyPr wrap="square">
            <a:spAutoFit/>
          </a:bodyPr>
          <a:lstStyle/>
          <a:p>
            <a:r>
              <a:rPr lang="en-US" sz="1400" dirty="0" err="1">
                <a:solidFill>
                  <a:schemeClr val="accent6">
                    <a:lumMod val="75000"/>
                  </a:schemeClr>
                </a:solidFill>
              </a:rPr>
              <a:t>Willats</a:t>
            </a:r>
            <a:r>
              <a:rPr lang="en-US" sz="1400" dirty="0">
                <a:solidFill>
                  <a:schemeClr val="accent6">
                    <a:lumMod val="75000"/>
                  </a:schemeClr>
                </a:solidFill>
              </a:rPr>
              <a:t>, L., &amp; </a:t>
            </a:r>
            <a:r>
              <a:rPr lang="en-US" sz="1400" dirty="0" err="1">
                <a:solidFill>
                  <a:schemeClr val="accent6">
                    <a:lumMod val="75000"/>
                  </a:schemeClr>
                </a:solidFill>
              </a:rPr>
              <a:t>Calamante</a:t>
            </a:r>
            <a:r>
              <a:rPr lang="en-US" sz="1400" dirty="0">
                <a:solidFill>
                  <a:schemeClr val="accent6">
                    <a:lumMod val="75000"/>
                  </a:schemeClr>
                </a:solidFill>
              </a:rPr>
              <a:t>, F. (2013). The 39 steps: evading error and deciphering </a:t>
            </a:r>
            <a:r>
              <a:rPr lang="en-US" sz="1400" dirty="0" smtClean="0">
                <a:solidFill>
                  <a:schemeClr val="accent6">
                    <a:lumMod val="75000"/>
                  </a:schemeClr>
                </a:solidFill>
              </a:rPr>
              <a:t>the secrets </a:t>
            </a:r>
            <a:r>
              <a:rPr lang="en-US" sz="1400" dirty="0">
                <a:solidFill>
                  <a:schemeClr val="accent6">
                    <a:lumMod val="75000"/>
                  </a:schemeClr>
                </a:solidFill>
              </a:rPr>
              <a:t>for accurate dynamic susceptibility contrast MRI. </a:t>
            </a:r>
            <a:r>
              <a:rPr lang="en-US" sz="1400" i="1" dirty="0">
                <a:solidFill>
                  <a:schemeClr val="accent6">
                    <a:lumMod val="75000"/>
                  </a:schemeClr>
                </a:solidFill>
              </a:rPr>
              <a:t>NMR in Biomedicine</a:t>
            </a:r>
            <a:r>
              <a:rPr lang="en-US" sz="1400" dirty="0">
                <a:solidFill>
                  <a:schemeClr val="accent6">
                    <a:lumMod val="75000"/>
                  </a:schemeClr>
                </a:solidFill>
              </a:rPr>
              <a:t>, </a:t>
            </a:r>
            <a:r>
              <a:rPr lang="en-US" sz="1400" i="1" dirty="0">
                <a:solidFill>
                  <a:schemeClr val="accent6">
                    <a:lumMod val="75000"/>
                  </a:schemeClr>
                </a:solidFill>
              </a:rPr>
              <a:t>26</a:t>
            </a:r>
            <a:r>
              <a:rPr lang="en-US" sz="1400" dirty="0">
                <a:solidFill>
                  <a:schemeClr val="accent6">
                    <a:lumMod val="75000"/>
                  </a:schemeClr>
                </a:solidFill>
              </a:rPr>
              <a:t>(8), 913-931.</a:t>
            </a:r>
            <a:endParaRPr lang="fr-FR" sz="1400" dirty="0">
              <a:solidFill>
                <a:schemeClr val="accent6">
                  <a:lumMod val="75000"/>
                </a:schemeClr>
              </a:solidFill>
            </a:endParaRPr>
          </a:p>
        </p:txBody>
      </p:sp>
      <p:sp>
        <p:nvSpPr>
          <p:cNvPr id="20" name="Sous-titre 2"/>
          <p:cNvSpPr txBox="1">
            <a:spLocks/>
          </p:cNvSpPr>
          <p:nvPr/>
        </p:nvSpPr>
        <p:spPr>
          <a:xfrm>
            <a:off x="3332997" y="1412776"/>
            <a:ext cx="3805665"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(IRM </a:t>
            </a:r>
            <a:r>
              <a:rPr lang="fr-FR" sz="1800" b="1" i="0" spc="150" dirty="0">
                <a:ln w="11430"/>
              </a:rPr>
              <a:t>de </a:t>
            </a:r>
            <a:r>
              <a:rPr lang="fr-FR" sz="1800" b="1" i="0" spc="150" dirty="0" smtClean="0">
                <a:ln w="11430"/>
              </a:rPr>
              <a:t>perfusion quantitative)</a:t>
            </a:r>
            <a:endParaRPr lang="fr-FR" sz="1800" b="1" i="0" spc="150" dirty="0">
              <a:ln w="11430"/>
            </a:endParaRPr>
          </a:p>
        </p:txBody>
      </p:sp>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026297658"/>
      </p:ext>
    </p:extLst>
  </p:cSld>
  <p:clrMapOvr>
    <a:masterClrMapping/>
  </p:clrMapOvr>
  <mc:AlternateContent xmlns:mc="http://schemas.openxmlformats.org/markup-compatibility/2006">
    <mc:Choice xmlns:p14="http://schemas.microsoft.com/office/powerpoint/2010/main" Requires="p14">
      <p:transition spd="slow" p14:dur="2000" advTm="72295"/>
    </mc:Choice>
    <mc:Fallback>
      <p:transition spd="slow" advTm="72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mph" presetSubtype="2" fill="hold" nodeType="clickEffect">
                                  <p:stCondLst>
                                    <p:cond delay="0"/>
                                  </p:stCondLst>
                                  <p:childTnLst>
                                    <p:animClr clrSpc="rgb" dir="cw">
                                      <p:cBhvr override="childStyle">
                                        <p:cTn id="66" dur="500" fill="hold"/>
                                        <p:tgtEl>
                                          <p:spTgt spid="9">
                                            <p:txEl>
                                              <p:pRg st="0" end="0"/>
                                            </p:txEl>
                                          </p:spTgt>
                                        </p:tgtEl>
                                        <p:attrNameLst>
                                          <p:attrName>style.color</p:attrName>
                                        </p:attrNameLst>
                                      </p:cBhvr>
                                      <p:to>
                                        <a:schemeClr val="tx1"/>
                                      </p:to>
                                    </p:animClr>
                                  </p:childTnLst>
                                </p:cTn>
                              </p:par>
                              <p:par>
                                <p:cTn id="67" presetID="3" presetClass="emph" presetSubtype="2" fill="hold" nodeType="withEffect">
                                  <p:stCondLst>
                                    <p:cond delay="0"/>
                                  </p:stCondLst>
                                  <p:childTnLst>
                                    <p:animClr clrSpc="rgb" dir="cw">
                                      <p:cBhvr override="childStyle">
                                        <p:cTn id="68" dur="500" fill="hold"/>
                                        <p:tgtEl>
                                          <p:spTgt spid="9">
                                            <p:txEl>
                                              <p:pRg st="1" end="1"/>
                                            </p:txEl>
                                          </p:spTgt>
                                        </p:tgtEl>
                                        <p:attrNameLst>
                                          <p:attrName>style.color</p:attrName>
                                        </p:attrNameLst>
                                      </p:cBhvr>
                                      <p:to>
                                        <a:schemeClr val="tx1"/>
                                      </p:to>
                                    </p:animClr>
                                  </p:childTnLst>
                                </p:cTn>
                              </p:par>
                              <p:par>
                                <p:cTn id="69" presetID="3" presetClass="emph" presetSubtype="2" fill="hold" nodeType="withEffect">
                                  <p:stCondLst>
                                    <p:cond delay="0"/>
                                  </p:stCondLst>
                                  <p:childTnLst>
                                    <p:animClr clrSpc="rgb" dir="cw">
                                      <p:cBhvr override="childStyle">
                                        <p:cTn id="70" dur="500" fill="hold"/>
                                        <p:tgtEl>
                                          <p:spTgt spid="9">
                                            <p:txEl>
                                              <p:pRg st="2" end="2"/>
                                            </p:txEl>
                                          </p:spTgt>
                                        </p:tgtEl>
                                        <p:attrNameLst>
                                          <p:attrName>style.color</p:attrName>
                                        </p:attrNameLst>
                                      </p:cBhvr>
                                      <p:to>
                                        <a:schemeClr val="tx1"/>
                                      </p:to>
                                    </p:animClr>
                                  </p:childTnLst>
                                </p:cTn>
                              </p:par>
                              <p:par>
                                <p:cTn id="71" presetID="3" presetClass="emph" presetSubtype="2" fill="hold" nodeType="withEffect">
                                  <p:stCondLst>
                                    <p:cond delay="0"/>
                                  </p:stCondLst>
                                  <p:childTnLst>
                                    <p:animClr clrSpc="rgb" dir="cw">
                                      <p:cBhvr override="childStyle">
                                        <p:cTn id="72" dur="500" fill="hold"/>
                                        <p:tgtEl>
                                          <p:spTgt spid="9">
                                            <p:txEl>
                                              <p:pRg st="3" end="3"/>
                                            </p:txEl>
                                          </p:spTgt>
                                        </p:tgtEl>
                                        <p:attrNameLst>
                                          <p:attrName>style.color</p:attrName>
                                        </p:attrNameLst>
                                      </p:cBhvr>
                                      <p:to>
                                        <a:schemeClr val="tx1"/>
                                      </p:to>
                                    </p:animClr>
                                  </p:childTnLst>
                                </p:cTn>
                              </p:par>
                              <p:par>
                                <p:cTn id="73" presetID="3" presetClass="emph" presetSubtype="2" fill="hold" nodeType="withEffect">
                                  <p:stCondLst>
                                    <p:cond delay="0"/>
                                  </p:stCondLst>
                                  <p:childTnLst>
                                    <p:animClr clrSpc="rgb" dir="cw">
                                      <p:cBhvr override="childStyle">
                                        <p:cTn id="74" dur="500" fill="hold"/>
                                        <p:tgtEl>
                                          <p:spTgt spid="10">
                                            <p:txEl>
                                              <p:pRg st="0" end="0"/>
                                            </p:txEl>
                                          </p:spTgt>
                                        </p:tgtEl>
                                        <p:attrNameLst>
                                          <p:attrName>style.color</p:attrName>
                                        </p:attrNameLst>
                                      </p:cBhvr>
                                      <p:to>
                                        <a:schemeClr val="tx1"/>
                                      </p:to>
                                    </p:animClr>
                                  </p:childTnLst>
                                </p:cTn>
                              </p:par>
                              <p:par>
                                <p:cTn id="75" presetID="3" presetClass="emph" presetSubtype="2" fill="hold" nodeType="withEffect">
                                  <p:stCondLst>
                                    <p:cond delay="0"/>
                                  </p:stCondLst>
                                  <p:childTnLst>
                                    <p:animClr clrSpc="rgb" dir="cw">
                                      <p:cBhvr override="childStyle">
                                        <p:cTn id="76" dur="500" fill="hold"/>
                                        <p:tgtEl>
                                          <p:spTgt spid="10">
                                            <p:txEl>
                                              <p:pRg st="2" end="2"/>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bldLst>
      <p:bldP spid="11" grpId="0"/>
      <p:bldP spid="12" grpId="0"/>
      <p:bldP spid="13" grpId="0"/>
      <p:bldP spid="14" grpId="0"/>
      <p:bldP spid="15" grpId="1"/>
      <p:bldP spid="16" grpId="0"/>
      <p:bldP spid="17" grpId="1"/>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a:xfrm>
            <a:off x="0" y="0"/>
            <a:ext cx="9144000" cy="1052736"/>
          </a:xfrm>
          <a:solidFill>
            <a:schemeClr val="accent6">
              <a:lumMod val="40000"/>
              <a:lumOff val="60000"/>
            </a:schemeClr>
          </a:solidFill>
        </p:spPr>
        <p:txBody>
          <a:bodyPr>
            <a:normAutofit/>
            <a:scene3d>
              <a:camera prst="orthographicFront"/>
              <a:lightRig rig="soft" dir="t">
                <a:rot lat="0" lon="0" rev="10800000"/>
              </a:lightRig>
            </a:scene3d>
            <a:sp3d>
              <a:bevelT w="27940" h="12700"/>
              <a:contourClr>
                <a:srgbClr val="DDDDDD"/>
              </a:contourClr>
            </a:sp3d>
          </a:bodyPr>
          <a:lstStyle/>
          <a:p>
            <a:r>
              <a:rPr lang="fr-FR" b="1" spc="150" dirty="0" smtClean="0">
                <a:ln w="11430"/>
                <a:solidFill>
                  <a:schemeClr val="accent2">
                    <a:lumMod val="75000"/>
                  </a:schemeClr>
                </a:solidFill>
                <a:effectLst>
                  <a:outerShdw blurRad="25400" algn="tl" rotWithShape="0">
                    <a:srgbClr val="000000">
                      <a:alpha val="43000"/>
                    </a:srgbClr>
                  </a:outerShdw>
                </a:effectLst>
              </a:rPr>
              <a:t>Post-Traitements</a:t>
            </a:r>
            <a:endParaRPr lang="fr-FR" b="1" spc="150" dirty="0">
              <a:ln w="11430"/>
              <a:solidFill>
                <a:schemeClr val="accent2">
                  <a:lumMod val="75000"/>
                </a:schemeClr>
              </a:solidFill>
              <a:effectLst>
                <a:outerShdw blurRad="25400" algn="tl" rotWithShape="0">
                  <a:srgbClr val="000000">
                    <a:alpha val="43000"/>
                  </a:srgbClr>
                </a:outerShdw>
              </a:effectLst>
            </a:endParaRPr>
          </a:p>
        </p:txBody>
      </p:sp>
      <p:pic>
        <p:nvPicPr>
          <p:cNvPr id="2" name="Imag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61794" y="1773296"/>
            <a:ext cx="7220413" cy="4320000"/>
          </a:xfrm>
          <a:prstGeom prst="rect">
            <a:avLst/>
          </a:prstGeom>
        </p:spPr>
      </p:pic>
      <p:pic>
        <p:nvPicPr>
          <p:cNvPr id="3" name="Son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626691018"/>
      </p:ext>
    </p:extLst>
  </p:cSld>
  <p:clrMapOvr>
    <a:masterClrMapping/>
  </p:clrMapOvr>
  <mc:AlternateContent xmlns:mc="http://schemas.openxmlformats.org/markup-compatibility/2006">
    <mc:Choice xmlns:p14="http://schemas.microsoft.com/office/powerpoint/2010/main" Requires="p14">
      <p:transition spd="slow" p14:dur="2000" advTm="5839"/>
    </mc:Choice>
    <mc:Fallback>
      <p:transition spd="slow" advTm="5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12</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9" name="ZoneTexte 8"/>
          <p:cNvSpPr txBox="1"/>
          <p:nvPr/>
        </p:nvSpPr>
        <p:spPr>
          <a:xfrm>
            <a:off x="277341" y="5517232"/>
            <a:ext cx="8353008" cy="707886"/>
          </a:xfrm>
          <a:prstGeom prst="rect">
            <a:avLst/>
          </a:prstGeom>
          <a:noFill/>
        </p:spPr>
        <p:txBody>
          <a:bodyPr wrap="square" rtlCol="0">
            <a:spAutoFit/>
          </a:bodyPr>
          <a:lstStyle/>
          <a:p>
            <a:pPr marL="285750" indent="-285750" algn="just">
              <a:buFont typeface="Wingdings" panose="05000000000000000000" pitchFamily="2" charset="2"/>
              <a:buChar char="Ø"/>
            </a:pPr>
            <a:r>
              <a:rPr lang="fr-FR" sz="2000" dirty="0" smtClean="0"/>
              <a:t>Le </a:t>
            </a:r>
            <a:r>
              <a:rPr lang="fr-FR" sz="2000" dirty="0"/>
              <a:t>passage de l’agent de </a:t>
            </a:r>
            <a:r>
              <a:rPr lang="fr-FR" sz="2000" dirty="0" smtClean="0"/>
              <a:t>contraste crée </a:t>
            </a:r>
            <a:r>
              <a:rPr lang="fr-FR" sz="2000" dirty="0"/>
              <a:t>une chute dans le signal IRM enregistré, avec un </a:t>
            </a:r>
            <a:r>
              <a:rPr lang="fr-FR" sz="2000" dirty="0" smtClean="0"/>
              <a:t>profil qui </a:t>
            </a:r>
            <a:r>
              <a:rPr lang="fr-FR" sz="2000" dirty="0"/>
              <a:t>va dépendre de l’état de perfusion du </a:t>
            </a:r>
            <a:r>
              <a:rPr lang="fr-FR" sz="2000" dirty="0" smtClean="0"/>
              <a:t>tissu</a:t>
            </a:r>
          </a:p>
        </p:txBody>
      </p:sp>
      <p:sp>
        <p:nvSpPr>
          <p:cNvPr id="10" name="ZoneTexte 9"/>
          <p:cNvSpPr txBox="1"/>
          <p:nvPr/>
        </p:nvSpPr>
        <p:spPr>
          <a:xfrm>
            <a:off x="277341" y="926856"/>
            <a:ext cx="8659440" cy="707886"/>
          </a:xfrm>
          <a:prstGeom prst="rect">
            <a:avLst/>
          </a:prstGeom>
          <a:noFill/>
        </p:spPr>
        <p:txBody>
          <a:bodyPr wrap="square" rtlCol="0">
            <a:spAutoFit/>
          </a:bodyPr>
          <a:lstStyle/>
          <a:p>
            <a:pPr marL="285750" indent="-285750">
              <a:buFont typeface="Wingdings" panose="05000000000000000000" pitchFamily="2" charset="2"/>
              <a:buChar char="Ø"/>
            </a:pPr>
            <a:r>
              <a:rPr lang="fr-FR" sz="2000" dirty="0" smtClean="0"/>
              <a:t>Acquisition </a:t>
            </a:r>
            <a:r>
              <a:rPr lang="fr-FR" sz="2000" dirty="0"/>
              <a:t>de séries temporelles d’images IRM synchronisée avec l’injection intravasculaire d’un agent de </a:t>
            </a:r>
            <a:r>
              <a:rPr lang="fr-FR" sz="2000" dirty="0" smtClean="0"/>
              <a:t>contraste</a:t>
            </a:r>
          </a:p>
        </p:txBody>
      </p:sp>
      <p:sp>
        <p:nvSpPr>
          <p:cNvPr id="13"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IMAGERIE PAR RÉSONANCE MAGNÉTIQUE DE PERFUSION </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15"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PRINCIPE</a:t>
            </a:r>
            <a:endParaRPr lang="fr-FR" sz="1800" b="1" i="0" spc="150" dirty="0">
              <a:ln w="11430"/>
            </a:endParaRPr>
          </a:p>
        </p:txBody>
      </p:sp>
      <p:pic>
        <p:nvPicPr>
          <p:cNvPr id="2" name="illustrationPWItim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7584" y="3193665"/>
            <a:ext cx="1478781" cy="1478781"/>
          </a:xfrm>
          <a:prstGeom prst="rect">
            <a:avLst/>
          </a:prstGeom>
        </p:spPr>
      </p:pic>
      <p:pic>
        <p:nvPicPr>
          <p:cNvPr id="76802" name="Picture 2"/>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a:ext>
            </a:extLst>
          </a:blip>
          <a:srcRect/>
          <a:stretch>
            <a:fillRect/>
          </a:stretch>
        </p:blipFill>
        <p:spPr bwMode="auto">
          <a:xfrm>
            <a:off x="2699792" y="1989004"/>
            <a:ext cx="5581650"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Son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167346417"/>
      </p:ext>
    </p:extLst>
  </p:cSld>
  <p:clrMapOvr>
    <a:masterClrMapping/>
  </p:clrMapOvr>
  <mc:AlternateContent xmlns:mc="http://schemas.openxmlformats.org/markup-compatibility/2006">
    <mc:Choice xmlns:p14="http://schemas.microsoft.com/office/powerpoint/2010/main" Requires="p14">
      <p:transition spd="slow" p14:dur="2000" advTm="67411"/>
    </mc:Choice>
    <mc:Fallback>
      <p:transition spd="slow" advTm="67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mediacall" presetSubtype="0" fill="hold" nodeType="withEffect">
                                  <p:stCondLst>
                                    <p:cond delay="0"/>
                                  </p:stCondLst>
                                  <p:childTnLst>
                                    <p:cmd type="call" cmd="playFrom(0.0)">
                                      <p:cBhvr>
                                        <p:cTn id="8"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2"/>
                </p:tgtEl>
              </p:cMediaNode>
            </p:video>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26" objId="2"/>
        <p14:playEvt time="15028" objId="2"/>
        <p14:playEvt time="30035" objId="2"/>
        <p14:playEvt time="45034" objId="2"/>
        <p14:playEvt time="60034" objId="2"/>
        <p14:stopEvt time="67411"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 45"/>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18070" y="2564904"/>
            <a:ext cx="3222986" cy="2381211"/>
          </a:xfrm>
          <a:prstGeom prst="rect">
            <a:avLst/>
          </a:prstGeom>
        </p:spPr>
      </p:pic>
      <p:grpSp>
        <p:nvGrpSpPr>
          <p:cNvPr id="20" name="Groupe 19"/>
          <p:cNvGrpSpPr/>
          <p:nvPr/>
        </p:nvGrpSpPr>
        <p:grpSpPr>
          <a:xfrm>
            <a:off x="5985560" y="599123"/>
            <a:ext cx="2900525" cy="3319125"/>
            <a:chOff x="5022050" y="476672"/>
            <a:chExt cx="4095455" cy="4240735"/>
          </a:xfrm>
        </p:grpSpPr>
        <p:pic>
          <p:nvPicPr>
            <p:cNvPr id="21" name="Image 2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022050" y="476672"/>
              <a:ext cx="4095455" cy="4240735"/>
            </a:xfrm>
            <a:prstGeom prst="rect">
              <a:avLst/>
            </a:prstGeom>
            <a:ln>
              <a:noFill/>
            </a:ln>
            <a:effectLst>
              <a:softEdge rad="112500"/>
            </a:effectLst>
          </p:spPr>
        </p:pic>
        <p:sp>
          <p:nvSpPr>
            <p:cNvPr id="24" name="Cube 23"/>
            <p:cNvSpPr/>
            <p:nvPr/>
          </p:nvSpPr>
          <p:spPr>
            <a:xfrm>
              <a:off x="6625581" y="2626273"/>
              <a:ext cx="1472001" cy="695141"/>
            </a:xfrm>
            <a:prstGeom prst="cube">
              <a:avLst/>
            </a:prstGeom>
            <a:blipFill dpi="0" rotWithShape="1">
              <a:blip r:embed="rId9" cstate="email">
                <a:alphaModFix amt="55000"/>
                <a:extLst>
                  <a:ext uri="{BEBA8EAE-BF5A-486C-A8C5-ECC9F3942E4B}">
                    <a14:imgProps xmlns:a14="http://schemas.microsoft.com/office/drawing/2010/main">
                      <a14:imgLayer r:embed="rId10">
                        <a14:imgEffect>
                          <a14:colorTemperature colorTemp="8800"/>
                        </a14:imgEffect>
                        <a14:imgEffect>
                          <a14:saturation sat="400000"/>
                        </a14:imgEffect>
                      </a14:imgLayer>
                    </a14:imgProps>
                  </a:ext>
                  <a:ext uri="{28A0092B-C50C-407E-A947-70E740481C1C}">
                    <a14:useLocalDpi xmlns:a14="http://schemas.microsoft.com/office/drawing/2010/main"/>
                  </a:ext>
                </a:extLst>
              </a:blip>
              <a:srcRect/>
              <a:stretch>
                <a:fillRect/>
              </a:stretch>
            </a:bli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25" name="Cube 24"/>
            <p:cNvSpPr/>
            <p:nvPr/>
          </p:nvSpPr>
          <p:spPr>
            <a:xfrm>
              <a:off x="6764019" y="3500132"/>
              <a:ext cx="1472001" cy="696102"/>
            </a:xfrm>
            <a:prstGeom prst="cube">
              <a:avLst/>
            </a:prstGeom>
            <a:blipFill dpi="0" rotWithShape="1">
              <a:blip r:embed="rId11" cstate="email">
                <a:alphaModFix amt="55000"/>
                <a:duotone>
                  <a:schemeClr val="accent2">
                    <a:shade val="45000"/>
                    <a:satMod val="135000"/>
                  </a:schemeClr>
                  <a:prstClr val="white"/>
                </a:duotone>
                <a:extLst>
                  <a:ext uri="{BEBA8EAE-BF5A-486C-A8C5-ECC9F3942E4B}">
                    <a14:imgProps xmlns:a14="http://schemas.microsoft.com/office/drawing/2010/main">
                      <a14:imgLayer r:embed="rId10">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a:bli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graphicFrame>
          <p:nvGraphicFramePr>
            <p:cNvPr id="26" name="Objet 25"/>
            <p:cNvGraphicFramePr>
              <a:graphicFrameLocks noChangeAspect="1"/>
            </p:cNvGraphicFramePr>
            <p:nvPr>
              <p:extLst>
                <p:ext uri="{D42A27DB-BD31-4B8C-83A1-F6EECF244321}">
                  <p14:modId xmlns:p14="http://schemas.microsoft.com/office/powerpoint/2010/main" val="1556342231"/>
                </p:ext>
              </p:extLst>
            </p:nvPr>
          </p:nvGraphicFramePr>
          <p:xfrm>
            <a:off x="6896100" y="2711155"/>
            <a:ext cx="803275" cy="700087"/>
          </p:xfrm>
          <a:graphic>
            <a:graphicData uri="http://schemas.openxmlformats.org/presentationml/2006/ole">
              <mc:AlternateContent xmlns:mc="http://schemas.openxmlformats.org/markup-compatibility/2006">
                <mc:Choice xmlns:v="urn:schemas-microsoft-com:vml" Requires="v">
                  <p:oleObj spid="_x0000_s76090" name="Equation" r:id="rId12" imgW="266400" imgH="228600" progId="Equation.DSMT4">
                    <p:embed/>
                  </p:oleObj>
                </mc:Choice>
                <mc:Fallback>
                  <p:oleObj name="Equation" r:id="rId12" imgW="266400" imgH="228600" progId="Equation.DSMT4">
                    <p:embed/>
                    <p:pic>
                      <p:nvPicPr>
                        <p:cNvPr id="0" name=""/>
                        <p:cNvPicPr>
                          <a:picLocks noChangeAspect="1" noChangeArrowheads="1"/>
                        </p:cNvPicPr>
                        <p:nvPr/>
                      </p:nvPicPr>
                      <p:blipFill>
                        <a:blip r:embed="rId13"/>
                        <a:srcRect/>
                        <a:stretch>
                          <a:fillRect/>
                        </a:stretch>
                      </p:blipFill>
                      <p:spPr bwMode="auto">
                        <a:xfrm>
                          <a:off x="6896100" y="2711155"/>
                          <a:ext cx="803275" cy="700087"/>
                        </a:xfrm>
                        <a:prstGeom prst="rect">
                          <a:avLst/>
                        </a:prstGeom>
                        <a:noFill/>
                        <a:ln>
                          <a:noFill/>
                        </a:ln>
                      </p:spPr>
                    </p:pic>
                  </p:oleObj>
                </mc:Fallback>
              </mc:AlternateContent>
            </a:graphicData>
          </a:graphic>
        </p:graphicFrame>
        <p:cxnSp>
          <p:nvCxnSpPr>
            <p:cNvPr id="27" name="Connecteur droit avec flèche 26"/>
            <p:cNvCxnSpPr/>
            <p:nvPr/>
          </p:nvCxnSpPr>
          <p:spPr>
            <a:xfrm>
              <a:off x="8205201" y="3810126"/>
              <a:ext cx="400045" cy="0"/>
            </a:xfrm>
            <a:prstGeom prst="straightConnector1">
              <a:avLst/>
            </a:prstGeom>
            <a:ln>
              <a:solidFill>
                <a:schemeClr val="accent4">
                  <a:lumMod val="20000"/>
                  <a:lumOff val="80000"/>
                </a:schemeClr>
              </a:solidFill>
              <a:tailEnd type="arrow"/>
            </a:ln>
            <a:effectLst>
              <a:glow rad="101600">
                <a:schemeClr val="accent2">
                  <a:lumMod val="20000"/>
                  <a:lumOff val="80000"/>
                  <a:alpha val="60000"/>
                </a:schemeClr>
              </a:glow>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a:schemeClr val="tx1"/>
            </a:fontRef>
          </p:style>
        </p:cxnSp>
        <p:cxnSp>
          <p:nvCxnSpPr>
            <p:cNvPr id="28" name="Connecteur droit avec flèche 27"/>
            <p:cNvCxnSpPr/>
            <p:nvPr/>
          </p:nvCxnSpPr>
          <p:spPr>
            <a:xfrm>
              <a:off x="8021382" y="2962613"/>
              <a:ext cx="40004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29" name="Objet 28"/>
            <p:cNvGraphicFramePr>
              <a:graphicFrameLocks noChangeAspect="1"/>
            </p:cNvGraphicFramePr>
            <p:nvPr>
              <p:extLst>
                <p:ext uri="{D42A27DB-BD31-4B8C-83A1-F6EECF244321}">
                  <p14:modId xmlns:p14="http://schemas.microsoft.com/office/powerpoint/2010/main" val="2803930976"/>
                </p:ext>
              </p:extLst>
            </p:nvPr>
          </p:nvGraphicFramePr>
          <p:xfrm>
            <a:off x="6721475" y="3574755"/>
            <a:ext cx="1373188" cy="684212"/>
          </p:xfrm>
          <a:graphic>
            <a:graphicData uri="http://schemas.openxmlformats.org/presentationml/2006/ole">
              <mc:AlternateContent xmlns:mc="http://schemas.openxmlformats.org/markup-compatibility/2006">
                <mc:Choice xmlns:v="urn:schemas-microsoft-com:vml" Requires="v">
                  <p:oleObj spid="_x0000_s76091" name="Equation" r:id="rId14" imgW="583920" imgH="241200" progId="Equation.DSMT4">
                    <p:embed/>
                  </p:oleObj>
                </mc:Choice>
                <mc:Fallback>
                  <p:oleObj name="Equation" r:id="rId14" imgW="583920" imgH="241200" progId="Equation.DSMT4">
                    <p:embed/>
                    <p:pic>
                      <p:nvPicPr>
                        <p:cNvPr id="0" name=""/>
                        <p:cNvPicPr>
                          <a:picLocks noChangeAspect="1" noChangeArrowheads="1"/>
                        </p:cNvPicPr>
                        <p:nvPr/>
                      </p:nvPicPr>
                      <p:blipFill>
                        <a:blip r:embed="rId15"/>
                        <a:srcRect/>
                        <a:stretch>
                          <a:fillRect/>
                        </a:stretch>
                      </p:blipFill>
                      <p:spPr bwMode="auto">
                        <a:xfrm>
                          <a:off x="6721475" y="3574755"/>
                          <a:ext cx="1373188" cy="684212"/>
                        </a:xfrm>
                        <a:prstGeom prst="rect">
                          <a:avLst/>
                        </a:prstGeom>
                        <a:noFill/>
                        <a:ln>
                          <a:noFill/>
                        </a:ln>
                        <a:extLst/>
                      </p:spPr>
                    </p:pic>
                  </p:oleObj>
                </mc:Fallback>
              </mc:AlternateContent>
            </a:graphicData>
          </a:graphic>
        </p:graphicFrame>
        <p:graphicFrame>
          <p:nvGraphicFramePr>
            <p:cNvPr id="30" name="Objet 29"/>
            <p:cNvGraphicFramePr>
              <a:graphicFrameLocks noChangeAspect="1"/>
            </p:cNvGraphicFramePr>
            <p:nvPr>
              <p:extLst>
                <p:ext uri="{D42A27DB-BD31-4B8C-83A1-F6EECF244321}">
                  <p14:modId xmlns:p14="http://schemas.microsoft.com/office/powerpoint/2010/main" val="1987659981"/>
                </p:ext>
              </p:extLst>
            </p:nvPr>
          </p:nvGraphicFramePr>
          <p:xfrm>
            <a:off x="8281988" y="2642892"/>
            <a:ext cx="587375" cy="661988"/>
          </p:xfrm>
          <a:graphic>
            <a:graphicData uri="http://schemas.openxmlformats.org/presentationml/2006/ole">
              <mc:AlternateContent xmlns:mc="http://schemas.openxmlformats.org/markup-compatibility/2006">
                <mc:Choice xmlns:v="urn:schemas-microsoft-com:vml" Requires="v">
                  <p:oleObj spid="_x0000_s76092" name="Equation" r:id="rId16" imgW="406080" imgH="457200" progId="Equation.DSMT4">
                    <p:embed/>
                  </p:oleObj>
                </mc:Choice>
                <mc:Fallback>
                  <p:oleObj name="Equation" r:id="rId16" imgW="406080" imgH="457200" progId="Equation.DSMT4">
                    <p:embed/>
                    <p:pic>
                      <p:nvPicPr>
                        <p:cNvPr id="0" name=""/>
                        <p:cNvPicPr/>
                        <p:nvPr/>
                      </p:nvPicPr>
                      <p:blipFill>
                        <a:blip r:embed="rId17"/>
                        <a:stretch>
                          <a:fillRect/>
                        </a:stretch>
                      </p:blipFill>
                      <p:spPr>
                        <a:xfrm>
                          <a:off x="8281988" y="2642892"/>
                          <a:ext cx="587375" cy="661988"/>
                        </a:xfrm>
                        <a:prstGeom prst="rect">
                          <a:avLst/>
                        </a:prstGeom>
                      </p:spPr>
                    </p:pic>
                  </p:oleObj>
                </mc:Fallback>
              </mc:AlternateContent>
            </a:graphicData>
          </a:graphic>
        </p:graphicFrame>
        <p:graphicFrame>
          <p:nvGraphicFramePr>
            <p:cNvPr id="31" name="Objet 30"/>
            <p:cNvGraphicFramePr>
              <a:graphicFrameLocks noChangeAspect="1"/>
            </p:cNvGraphicFramePr>
            <p:nvPr>
              <p:extLst>
                <p:ext uri="{D42A27DB-BD31-4B8C-83A1-F6EECF244321}">
                  <p14:modId xmlns:p14="http://schemas.microsoft.com/office/powerpoint/2010/main" val="1014999117"/>
                </p:ext>
              </p:extLst>
            </p:nvPr>
          </p:nvGraphicFramePr>
          <p:xfrm>
            <a:off x="8332788" y="3520780"/>
            <a:ext cx="588962" cy="696912"/>
          </p:xfrm>
          <a:graphic>
            <a:graphicData uri="http://schemas.openxmlformats.org/presentationml/2006/ole">
              <mc:AlternateContent xmlns:mc="http://schemas.openxmlformats.org/markup-compatibility/2006">
                <mc:Choice xmlns:v="urn:schemas-microsoft-com:vml" Requires="v">
                  <p:oleObj spid="_x0000_s76093" name="Equation" r:id="rId18" imgW="406080" imgH="482400" progId="Equation.DSMT4">
                    <p:embed/>
                  </p:oleObj>
                </mc:Choice>
                <mc:Fallback>
                  <p:oleObj name="Equation" r:id="rId18" imgW="406080" imgH="482400" progId="Equation.DSMT4">
                    <p:embed/>
                    <p:pic>
                      <p:nvPicPr>
                        <p:cNvPr id="0" name=""/>
                        <p:cNvPicPr/>
                        <p:nvPr/>
                      </p:nvPicPr>
                      <p:blipFill>
                        <a:blip r:embed="rId19"/>
                        <a:stretch>
                          <a:fillRect/>
                        </a:stretch>
                      </p:blipFill>
                      <p:spPr>
                        <a:xfrm>
                          <a:off x="8332788" y="3520780"/>
                          <a:ext cx="588962" cy="696912"/>
                        </a:xfrm>
                        <a:prstGeom prst="rect">
                          <a:avLst/>
                        </a:prstGeom>
                      </p:spPr>
                    </p:pic>
                  </p:oleObj>
                </mc:Fallback>
              </mc:AlternateContent>
            </a:graphicData>
          </a:graphic>
        </p:graphicFrame>
        <p:graphicFrame>
          <p:nvGraphicFramePr>
            <p:cNvPr id="32" name="Objet 31"/>
            <p:cNvGraphicFramePr>
              <a:graphicFrameLocks noChangeAspect="1"/>
            </p:cNvGraphicFramePr>
            <p:nvPr>
              <p:extLst>
                <p:ext uri="{D42A27DB-BD31-4B8C-83A1-F6EECF244321}">
                  <p14:modId xmlns:p14="http://schemas.microsoft.com/office/powerpoint/2010/main" val="926507996"/>
                </p:ext>
              </p:extLst>
            </p:nvPr>
          </p:nvGraphicFramePr>
          <p:xfrm>
            <a:off x="5184775" y="3142955"/>
            <a:ext cx="755650" cy="712787"/>
          </p:xfrm>
          <a:graphic>
            <a:graphicData uri="http://schemas.openxmlformats.org/presentationml/2006/ole">
              <mc:AlternateContent xmlns:mc="http://schemas.openxmlformats.org/markup-compatibility/2006">
                <mc:Choice xmlns:v="urn:schemas-microsoft-com:vml" Requires="v">
                  <p:oleObj spid="_x0000_s76094" name="Equation" r:id="rId20" imgW="457200" imgH="431640" progId="Equation.DSMT4">
                    <p:embed/>
                  </p:oleObj>
                </mc:Choice>
                <mc:Fallback>
                  <p:oleObj name="Equation" r:id="rId20" imgW="457200" imgH="431640" progId="Equation.DSMT4">
                    <p:embed/>
                    <p:pic>
                      <p:nvPicPr>
                        <p:cNvPr id="0" name=""/>
                        <p:cNvPicPr/>
                        <p:nvPr/>
                      </p:nvPicPr>
                      <p:blipFill>
                        <a:blip r:embed="rId21"/>
                        <a:stretch>
                          <a:fillRect/>
                        </a:stretch>
                      </p:blipFill>
                      <p:spPr>
                        <a:xfrm>
                          <a:off x="5184775" y="3142955"/>
                          <a:ext cx="755650" cy="712787"/>
                        </a:xfrm>
                        <a:prstGeom prst="rect">
                          <a:avLst/>
                        </a:prstGeom>
                      </p:spPr>
                    </p:pic>
                  </p:oleObj>
                </mc:Fallback>
              </mc:AlternateContent>
            </a:graphicData>
          </a:graphic>
        </p:graphicFrame>
        <p:cxnSp>
          <p:nvCxnSpPr>
            <p:cNvPr id="33" name="Connecteur droit 32"/>
            <p:cNvCxnSpPr>
              <a:stCxn id="38" idx="2"/>
            </p:cNvCxnSpPr>
            <p:nvPr/>
          </p:nvCxnSpPr>
          <p:spPr>
            <a:xfrm flipH="1">
              <a:off x="6806491" y="832376"/>
              <a:ext cx="423362" cy="1793897"/>
            </a:xfrm>
            <a:prstGeom prst="line">
              <a:avLst/>
            </a:prstGeom>
            <a:ln w="12700">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4" name="Connecteur droit 33"/>
            <p:cNvCxnSpPr>
              <a:stCxn id="38" idx="4"/>
            </p:cNvCxnSpPr>
            <p:nvPr/>
          </p:nvCxnSpPr>
          <p:spPr>
            <a:xfrm>
              <a:off x="7318231" y="832376"/>
              <a:ext cx="763592" cy="1793897"/>
            </a:xfrm>
            <a:prstGeom prst="line">
              <a:avLst/>
            </a:prstGeom>
            <a:ln w="12700">
              <a:solidFill>
                <a:schemeClr val="accent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cxnSp>
        <p:sp>
          <p:nvSpPr>
            <p:cNvPr id="35" name="ZoneTexte 34"/>
            <p:cNvSpPr txBox="1"/>
            <p:nvPr/>
          </p:nvSpPr>
          <p:spPr>
            <a:xfrm>
              <a:off x="6458192" y="4228410"/>
              <a:ext cx="2083656" cy="393236"/>
            </a:xfrm>
            <a:prstGeom prst="rect">
              <a:avLst/>
            </a:prstGeom>
            <a:noFill/>
          </p:spPr>
          <p:txBody>
            <a:bodyPr wrap="square" rtlCol="0">
              <a:spAutoFit/>
            </a:bodyPr>
            <a:lstStyle/>
            <a:p>
              <a:pPr algn="ctr"/>
              <a:r>
                <a:rPr lang="fr-FR" sz="1400" i="1" dirty="0" smtClean="0">
                  <a:latin typeface="+mn-lt"/>
                </a:rPr>
                <a:t>microcirculation</a:t>
              </a:r>
              <a:endParaRPr lang="en-GB" sz="1400" i="1" dirty="0">
                <a:latin typeface="+mn-lt"/>
              </a:endParaRPr>
            </a:p>
          </p:txBody>
        </p:sp>
        <p:sp>
          <p:nvSpPr>
            <p:cNvPr id="36" name="Cube 35"/>
            <p:cNvSpPr/>
            <p:nvPr/>
          </p:nvSpPr>
          <p:spPr>
            <a:xfrm>
              <a:off x="6983814" y="1184616"/>
              <a:ext cx="104400" cy="64800"/>
            </a:xfrm>
            <a:prstGeom prst="cube">
              <a:avLst/>
            </a:prstGeom>
            <a:blipFill dpi="0" rotWithShape="1">
              <a:blip r:embed="rId22" cstate="email">
                <a:alphaModFix amt="55000"/>
                <a:duotone>
                  <a:schemeClr val="accent2">
                    <a:shade val="45000"/>
                    <a:satMod val="135000"/>
                  </a:schemeClr>
                  <a:prstClr val="white"/>
                </a:duotone>
                <a:extLst>
                  <a:ext uri="{BEBA8EAE-BF5A-486C-A8C5-ECC9F3942E4B}">
                    <a14:imgProps xmlns:a14="http://schemas.microsoft.com/office/drawing/2010/main">
                      <a14:imgLayer r:embed="rId10">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a:bli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37" name="Trapèze 36"/>
            <p:cNvSpPr/>
            <p:nvPr/>
          </p:nvSpPr>
          <p:spPr>
            <a:xfrm>
              <a:off x="6661983" y="856778"/>
              <a:ext cx="1240387" cy="1940088"/>
            </a:xfrm>
            <a:prstGeom prst="trapezoid">
              <a:avLst>
                <a:gd name="adj" fmla="val 45849"/>
              </a:avLst>
            </a:prstGeom>
            <a:blipFill dpi="0" rotWithShape="1">
              <a:blip r:embed="rId23" cstate="email">
                <a:alphaModFix amt="13000"/>
                <a:extLst>
                  <a:ext uri="{BEBA8EAE-BF5A-486C-A8C5-ECC9F3942E4B}">
                    <a14:imgProps xmlns:a14="http://schemas.microsoft.com/office/drawing/2010/main">
                      <a14:imgLayer r:embed="rId10">
                        <a14:imgEffect>
                          <a14:colorTemperature colorTemp="8800"/>
                        </a14:imgEffect>
                        <a14:imgEffect>
                          <a14:saturation sat="400000"/>
                        </a14:imgEffect>
                      </a14:imgLayer>
                    </a14:imgProps>
                  </a:ext>
                  <a:ext uri="{28A0092B-C50C-407E-A947-70E740481C1C}">
                    <a14:useLocalDpi xmlns:a14="http://schemas.microsoft.com/office/drawing/2010/main"/>
                  </a:ext>
                </a:extLst>
              </a:blip>
              <a:srcRect/>
              <a:stretch>
                <a:fillRect/>
              </a:stretch>
            </a:bli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8" name="Cube 37"/>
            <p:cNvSpPr/>
            <p:nvPr/>
          </p:nvSpPr>
          <p:spPr>
            <a:xfrm>
              <a:off x="7229853" y="791707"/>
              <a:ext cx="104646" cy="65071"/>
            </a:xfrm>
            <a:prstGeom prst="cube">
              <a:avLst/>
            </a:prstGeom>
            <a:blipFill dpi="0" rotWithShape="1">
              <a:blip r:embed="rId24" cstate="email">
                <a:alphaModFix amt="55000"/>
                <a:extLst>
                  <a:ext uri="{BEBA8EAE-BF5A-486C-A8C5-ECC9F3942E4B}">
                    <a14:imgProps xmlns:a14="http://schemas.microsoft.com/office/drawing/2010/main">
                      <a14:imgLayer r:embed="rId10">
                        <a14:imgEffect>
                          <a14:colorTemperature colorTemp="8800"/>
                        </a14:imgEffect>
                        <a14:imgEffect>
                          <a14:saturation sat="400000"/>
                        </a14:imgEffect>
                      </a14:imgLayer>
                    </a14:imgProps>
                  </a:ext>
                  <a:ext uri="{28A0092B-C50C-407E-A947-70E740481C1C}">
                    <a14:useLocalDpi xmlns:a14="http://schemas.microsoft.com/office/drawing/2010/main"/>
                  </a:ext>
                </a:extLst>
              </a:blip>
              <a:srcRect/>
              <a:stretch>
                <a:fillRect/>
              </a:stretch>
            </a:bli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grpSp>
      <p:sp>
        <p:nvSpPr>
          <p:cNvPr id="4" name="Espace réservé du numéro de diapositive 3"/>
          <p:cNvSpPr>
            <a:spLocks noGrp="1"/>
          </p:cNvSpPr>
          <p:nvPr>
            <p:ph type="sldNum" sz="quarter" idx="4"/>
          </p:nvPr>
        </p:nvSpPr>
        <p:spPr/>
        <p:txBody>
          <a:bodyPr/>
          <a:lstStyle/>
          <a:p>
            <a:fld id="{F73D71E4-42A1-4365-8AFE-8410F9D88E31}" type="slidenum">
              <a:rPr lang="fr-FR" smtClean="0"/>
              <a:pPr/>
              <a:t>13</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13" name="Rectangle 12"/>
          <p:cNvSpPr/>
          <p:nvPr/>
        </p:nvSpPr>
        <p:spPr>
          <a:xfrm>
            <a:off x="98518" y="1314244"/>
            <a:ext cx="5604976" cy="1098700"/>
          </a:xfrm>
          <a:prstGeom prst="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14" name="Ellipse 13"/>
          <p:cNvSpPr/>
          <p:nvPr/>
        </p:nvSpPr>
        <p:spPr>
          <a:xfrm>
            <a:off x="8163745" y="2194432"/>
            <a:ext cx="675075" cy="1472849"/>
          </a:xfrm>
          <a:prstGeom prst="ellipse">
            <a:avLst/>
          </a:prstGeom>
          <a:solidFill>
            <a:schemeClr val="accent3">
              <a:lumMod val="60000"/>
              <a:lumOff val="40000"/>
              <a:alpha val="9000"/>
            </a:schemeClr>
          </a:solidFill>
          <a:ln w="19050">
            <a:solidFill>
              <a:schemeClr val="accent3">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cs typeface="Arial" panose="020B0604020202020204" pitchFamily="34" charset="0"/>
            </a:endParaRPr>
          </a:p>
        </p:txBody>
      </p:sp>
      <p:sp>
        <p:nvSpPr>
          <p:cNvPr id="15" name="Ellipse 14"/>
          <p:cNvSpPr/>
          <p:nvPr/>
        </p:nvSpPr>
        <p:spPr>
          <a:xfrm>
            <a:off x="6084168" y="2553601"/>
            <a:ext cx="564027" cy="773100"/>
          </a:xfrm>
          <a:prstGeom prst="ellipse">
            <a:avLst/>
          </a:prstGeom>
          <a:solidFill>
            <a:srgbClr val="0099FF">
              <a:alpha val="8627"/>
            </a:srgbClr>
          </a:solidFill>
          <a:ln w="19050">
            <a:solidFill>
              <a:srgbClr val="0099FF"/>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cs typeface="Arial" panose="020B0604020202020204" pitchFamily="34" charset="0"/>
            </a:endParaRPr>
          </a:p>
        </p:txBody>
      </p:sp>
      <p:sp>
        <p:nvSpPr>
          <p:cNvPr id="16" name="Ellipse 15"/>
          <p:cNvSpPr/>
          <p:nvPr/>
        </p:nvSpPr>
        <p:spPr>
          <a:xfrm>
            <a:off x="7056167" y="3588148"/>
            <a:ext cx="1368732" cy="255150"/>
          </a:xfrm>
          <a:prstGeom prst="ellipse">
            <a:avLst/>
          </a:prstGeom>
          <a:solidFill>
            <a:srgbClr val="FF0000">
              <a:alpha val="9000"/>
            </a:srgbClr>
          </a:solidFill>
          <a:ln w="1905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cs typeface="Arial" panose="020B0604020202020204" pitchFamily="34" charset="0"/>
            </a:endParaRPr>
          </a:p>
        </p:txBody>
      </p:sp>
      <p:sp>
        <p:nvSpPr>
          <p:cNvPr id="18" name="Rectangle 17"/>
          <p:cNvSpPr/>
          <p:nvPr/>
        </p:nvSpPr>
        <p:spPr>
          <a:xfrm>
            <a:off x="69439" y="836712"/>
            <a:ext cx="5527232" cy="461665"/>
          </a:xfrm>
          <a:prstGeom prst="rect">
            <a:avLst/>
          </a:prstGeom>
        </p:spPr>
        <p:txBody>
          <a:bodyPr wrap="square">
            <a:spAutoFit/>
          </a:bodyPr>
          <a:lstStyle/>
          <a:p>
            <a:pPr algn="ctr"/>
            <a:r>
              <a:rPr lang="en-GB" sz="2000" dirty="0" smtClean="0">
                <a:latin typeface="+mn-lt"/>
              </a:rPr>
              <a:t>Estimation de </a:t>
            </a:r>
            <a:r>
              <a:rPr lang="en-GB" sz="2400" dirty="0" smtClean="0">
                <a:solidFill>
                  <a:srgbClr val="FF0000"/>
                </a:solidFill>
                <a:latin typeface="+mn-lt"/>
              </a:rPr>
              <a:t>f</a:t>
            </a:r>
            <a:r>
              <a:rPr lang="en-GB" sz="2000" dirty="0" smtClean="0">
                <a:latin typeface="+mn-lt"/>
              </a:rPr>
              <a:t> par </a:t>
            </a:r>
            <a:r>
              <a:rPr lang="en-GB" sz="2000" dirty="0" err="1" smtClean="0">
                <a:latin typeface="+mn-lt"/>
              </a:rPr>
              <a:t>déconvolution</a:t>
            </a:r>
            <a:r>
              <a:rPr lang="en-GB" sz="2000" dirty="0" smtClean="0">
                <a:latin typeface="+mn-lt"/>
              </a:rPr>
              <a:t> de</a:t>
            </a:r>
            <a:r>
              <a:rPr lang="fr-FR" sz="2000" dirty="0" smtClean="0">
                <a:solidFill>
                  <a:schemeClr val="accent3">
                    <a:lumMod val="75000"/>
                  </a:schemeClr>
                </a:solidFill>
                <a:latin typeface="+mn-lt"/>
              </a:rPr>
              <a:t> </a:t>
            </a:r>
            <a:r>
              <a:rPr lang="fr-FR" sz="2400" dirty="0" smtClean="0">
                <a:solidFill>
                  <a:schemeClr val="accent3">
                    <a:lumMod val="75000"/>
                  </a:schemeClr>
                </a:solidFill>
                <a:latin typeface="+mn-lt"/>
              </a:rPr>
              <a:t>C</a:t>
            </a:r>
            <a:r>
              <a:rPr lang="fr-FR" sz="2000" dirty="0" smtClean="0">
                <a:solidFill>
                  <a:schemeClr val="accent3">
                    <a:lumMod val="75000"/>
                  </a:schemeClr>
                </a:solidFill>
                <a:latin typeface="+mn-lt"/>
              </a:rPr>
              <a:t> </a:t>
            </a:r>
            <a:r>
              <a:rPr lang="en-GB" sz="2000" dirty="0" smtClean="0"/>
              <a:t>par</a:t>
            </a:r>
            <a:r>
              <a:rPr lang="en-GB" sz="2000" dirty="0" smtClean="0">
                <a:latin typeface="+mn-lt"/>
              </a:rPr>
              <a:t> </a:t>
            </a:r>
            <a:r>
              <a:rPr lang="en-GB" sz="2400" dirty="0" smtClean="0">
                <a:solidFill>
                  <a:srgbClr val="0099FF"/>
                </a:solidFill>
                <a:latin typeface="+mn-lt"/>
              </a:rPr>
              <a:t>H</a:t>
            </a:r>
            <a:endParaRPr lang="en-GB" sz="2000" i="1" dirty="0">
              <a:solidFill>
                <a:srgbClr val="0099FF"/>
              </a:solidFill>
              <a:latin typeface="+mn-lt"/>
            </a:endParaRPr>
          </a:p>
        </p:txBody>
      </p:sp>
      <p:graphicFrame>
        <p:nvGraphicFramePr>
          <p:cNvPr id="19" name="Objet 18"/>
          <p:cNvGraphicFramePr>
            <a:graphicFrameLocks noChangeAspect="1"/>
          </p:cNvGraphicFramePr>
          <p:nvPr>
            <p:extLst>
              <p:ext uri="{D42A27DB-BD31-4B8C-83A1-F6EECF244321}">
                <p14:modId xmlns:p14="http://schemas.microsoft.com/office/powerpoint/2010/main" val="1345517135"/>
              </p:ext>
            </p:extLst>
          </p:nvPr>
        </p:nvGraphicFramePr>
        <p:xfrm>
          <a:off x="373063" y="1359718"/>
          <a:ext cx="5170487" cy="1006475"/>
        </p:xfrm>
        <a:graphic>
          <a:graphicData uri="http://schemas.openxmlformats.org/presentationml/2006/ole">
            <mc:AlternateContent xmlns:mc="http://schemas.openxmlformats.org/markup-compatibility/2006">
              <mc:Choice xmlns:v="urn:schemas-microsoft-com:vml" Requires="v">
                <p:oleObj spid="_x0000_s76095" name="Equation" r:id="rId25" imgW="3530520" imgH="685800" progId="Equation.DSMT4">
                  <p:embed/>
                </p:oleObj>
              </mc:Choice>
              <mc:Fallback>
                <p:oleObj name="Equation" r:id="rId25" imgW="3530520" imgH="685800" progId="Equation.DSMT4">
                  <p:embed/>
                  <p:pic>
                    <p:nvPicPr>
                      <p:cNvPr id="0" name=""/>
                      <p:cNvPicPr>
                        <a:picLocks noChangeAspect="1" noChangeArrowheads="1"/>
                      </p:cNvPicPr>
                      <p:nvPr/>
                    </p:nvPicPr>
                    <p:blipFill>
                      <a:blip r:embed="rId26"/>
                      <a:srcRect/>
                      <a:stretch>
                        <a:fillRect/>
                      </a:stretch>
                    </p:blipFill>
                    <p:spPr bwMode="auto">
                      <a:xfrm>
                        <a:off x="373063" y="1359718"/>
                        <a:ext cx="5170487" cy="1006475"/>
                      </a:xfrm>
                      <a:prstGeom prst="rect">
                        <a:avLst/>
                      </a:prstGeom>
                      <a:noFill/>
                      <a:ln>
                        <a:noFill/>
                      </a:ln>
                    </p:spPr>
                  </p:pic>
                </p:oleObj>
              </mc:Fallback>
            </mc:AlternateContent>
          </a:graphicData>
        </a:graphic>
      </p:graphicFrame>
      <p:sp>
        <p:nvSpPr>
          <p:cNvPr id="23"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IRM DE PERFUSION QUANTITATIVE</a:t>
            </a:r>
            <a:endParaRPr lang="fr-FR" sz="1800" b="1" i="0" spc="150" dirty="0">
              <a:ln w="11430"/>
            </a:endParaRPr>
          </a:p>
        </p:txBody>
      </p:sp>
      <p:sp>
        <p:nvSpPr>
          <p:cNvPr id="2" name="ZoneTexte 1"/>
          <p:cNvSpPr txBox="1"/>
          <p:nvPr/>
        </p:nvSpPr>
        <p:spPr>
          <a:xfrm>
            <a:off x="386848" y="5007792"/>
            <a:ext cx="4833224" cy="369332"/>
          </a:xfrm>
          <a:prstGeom prst="rect">
            <a:avLst/>
          </a:prstGeom>
          <a:noFill/>
        </p:spPr>
        <p:txBody>
          <a:bodyPr wrap="square" rtlCol="0">
            <a:spAutoFit/>
          </a:bodyPr>
          <a:lstStyle/>
          <a:p>
            <a:pPr algn="ctr"/>
            <a:r>
              <a:rPr lang="fr-FR" dirty="0" smtClean="0"/>
              <a:t>Quantification des paramètres hémodynamiques</a:t>
            </a:r>
            <a:endParaRPr lang="fr-FR" dirty="0"/>
          </a:p>
        </p:txBody>
      </p:sp>
      <p:sp>
        <p:nvSpPr>
          <p:cNvPr id="39"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IMAGERIE PAR RÉSONANCE MAGNÉTIQUE DE PERFUSION </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45" name="Rectangle 44"/>
          <p:cNvSpPr/>
          <p:nvPr/>
        </p:nvSpPr>
        <p:spPr>
          <a:xfrm>
            <a:off x="1616402" y="4681964"/>
            <a:ext cx="625804" cy="205170"/>
          </a:xfrm>
          <a:prstGeom prst="rect">
            <a:avLst/>
          </a:prstGeom>
          <a:solidFill>
            <a:schemeClr val="accent6">
              <a:lumMod val="20000"/>
              <a:lumOff val="80000"/>
            </a:schemeClr>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400" dirty="0" smtClean="0"/>
              <a:t>TMAX</a:t>
            </a:r>
            <a:endParaRPr lang="fr-FR" sz="1400" dirty="0"/>
          </a:p>
        </p:txBody>
      </p:sp>
      <p:sp>
        <p:nvSpPr>
          <p:cNvPr id="47" name="Rectangle 46"/>
          <p:cNvSpPr/>
          <p:nvPr/>
        </p:nvSpPr>
        <p:spPr>
          <a:xfrm>
            <a:off x="2662351" y="3573016"/>
            <a:ext cx="587967" cy="205170"/>
          </a:xfrm>
          <a:prstGeom prst="rect">
            <a:avLst/>
          </a:prstGeom>
          <a:solidFill>
            <a:schemeClr val="accent6">
              <a:lumMod val="20000"/>
              <a:lumOff val="80000"/>
            </a:schemeClr>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400" dirty="0" smtClean="0"/>
              <a:t>MTT</a:t>
            </a:r>
            <a:endParaRPr lang="fr-FR" sz="1400" dirty="0"/>
          </a:p>
        </p:txBody>
      </p:sp>
      <p:sp>
        <p:nvSpPr>
          <p:cNvPr id="48" name="Rectangle 47"/>
          <p:cNvSpPr/>
          <p:nvPr/>
        </p:nvSpPr>
        <p:spPr>
          <a:xfrm>
            <a:off x="2490149" y="4090805"/>
            <a:ext cx="493324" cy="205170"/>
          </a:xfrm>
          <a:prstGeom prst="rect">
            <a:avLst/>
          </a:prstGeom>
          <a:solidFill>
            <a:schemeClr val="accent6">
              <a:lumMod val="20000"/>
              <a:lumOff val="80000"/>
            </a:schemeClr>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400" dirty="0" smtClean="0"/>
              <a:t>CBV</a:t>
            </a:r>
            <a:endParaRPr lang="fr-FR" sz="1400" dirty="0"/>
          </a:p>
        </p:txBody>
      </p:sp>
      <p:sp>
        <p:nvSpPr>
          <p:cNvPr id="49" name="Rectangle 48"/>
          <p:cNvSpPr/>
          <p:nvPr/>
        </p:nvSpPr>
        <p:spPr>
          <a:xfrm>
            <a:off x="1018070" y="2851390"/>
            <a:ext cx="493324" cy="205170"/>
          </a:xfrm>
          <a:prstGeom prst="rect">
            <a:avLst/>
          </a:prstGeom>
          <a:solidFill>
            <a:schemeClr val="accent6">
              <a:lumMod val="20000"/>
              <a:lumOff val="80000"/>
            </a:schemeClr>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400" dirty="0" smtClean="0"/>
              <a:t>CBF</a:t>
            </a:r>
            <a:endParaRPr lang="fr-FR" sz="1400" dirty="0"/>
          </a:p>
        </p:txBody>
      </p:sp>
      <p:sp>
        <p:nvSpPr>
          <p:cNvPr id="3" name="ZoneTexte 2"/>
          <p:cNvSpPr txBox="1"/>
          <p:nvPr/>
        </p:nvSpPr>
        <p:spPr>
          <a:xfrm>
            <a:off x="6904599" y="3918248"/>
            <a:ext cx="1555041" cy="584775"/>
          </a:xfrm>
          <a:prstGeom prst="rect">
            <a:avLst/>
          </a:prstGeom>
          <a:noFill/>
        </p:spPr>
        <p:txBody>
          <a:bodyPr wrap="none" rtlCol="0">
            <a:spAutoFit/>
          </a:bodyPr>
          <a:lstStyle/>
          <a:p>
            <a:pPr marL="285750" indent="-285750">
              <a:buFontTx/>
              <a:buChar char="-"/>
            </a:pPr>
            <a:r>
              <a:rPr lang="fr-FR" sz="1600" dirty="0" smtClean="0"/>
              <a:t>Linéarité</a:t>
            </a:r>
          </a:p>
          <a:p>
            <a:pPr marL="285750" indent="-285750">
              <a:buFontTx/>
              <a:buChar char="-"/>
            </a:pPr>
            <a:r>
              <a:rPr lang="fr-FR" sz="1600" dirty="0"/>
              <a:t>S</a:t>
            </a:r>
            <a:r>
              <a:rPr lang="fr-FR" sz="1600" dirty="0" smtClean="0"/>
              <a:t>tationnarité</a:t>
            </a:r>
            <a:endParaRPr lang="fr-FR" sz="1600" dirty="0"/>
          </a:p>
        </p:txBody>
      </p:sp>
      <p:sp>
        <p:nvSpPr>
          <p:cNvPr id="6" name="Flèche droite 5"/>
          <p:cNvSpPr/>
          <p:nvPr/>
        </p:nvSpPr>
        <p:spPr>
          <a:xfrm>
            <a:off x="5364088" y="5694046"/>
            <a:ext cx="388889" cy="285153"/>
          </a:xfrm>
          <a:prstGeom prst="rightArrow">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7" name="ZoneTexte 6"/>
          <p:cNvSpPr txBox="1"/>
          <p:nvPr/>
        </p:nvSpPr>
        <p:spPr>
          <a:xfrm>
            <a:off x="5923593" y="5651956"/>
            <a:ext cx="2737288" cy="369332"/>
          </a:xfrm>
          <a:prstGeom prst="rect">
            <a:avLst/>
          </a:prstGeom>
          <a:noFill/>
        </p:spPr>
        <p:txBody>
          <a:bodyPr wrap="none" rtlCol="0">
            <a:spAutoFit/>
          </a:bodyPr>
          <a:lstStyle/>
          <a:p>
            <a:r>
              <a:rPr lang="fr-FR" dirty="0" smtClean="0">
                <a:solidFill>
                  <a:schemeClr val="accent6">
                    <a:lumMod val="75000"/>
                  </a:schemeClr>
                </a:solidFill>
              </a:rPr>
              <a:t>Problème inverse mal-posé</a:t>
            </a:r>
            <a:endParaRPr lang="fr-FR" dirty="0">
              <a:solidFill>
                <a:schemeClr val="accent6">
                  <a:lumMod val="75000"/>
                </a:schemeClr>
              </a:solidFill>
            </a:endParaRPr>
          </a:p>
        </p:txBody>
      </p:sp>
      <p:pic>
        <p:nvPicPr>
          <p:cNvPr id="57" name="Image 56"/>
          <p:cNvPicPr>
            <a:picLocks noChangeAspect="1"/>
          </p:cNvPicPr>
          <p:nvPr/>
        </p:nvPicPr>
        <p:blipFill rotWithShape="1">
          <a:blip r:embed="rId27" cstate="email">
            <a:extLst>
              <a:ext uri="{BEBA8EAE-BF5A-486C-A8C5-ECC9F3942E4B}">
                <a14:imgProps xmlns:a14="http://schemas.microsoft.com/office/drawing/2010/main">
                  <a14:imgLayer r:embed="rId28">
                    <a14:imgEffect>
                      <a14:brightnessContrast bright="40000" contrast="20000"/>
                    </a14:imgEffect>
                  </a14:imgLayer>
                </a14:imgProps>
              </a:ext>
              <a:ext uri="{28A0092B-C50C-407E-A947-70E740481C1C}">
                <a14:useLocalDpi xmlns:a14="http://schemas.microsoft.com/office/drawing/2010/main"/>
              </a:ext>
            </a:extLst>
          </a:blip>
          <a:srcRect/>
          <a:stretch/>
        </p:blipFill>
        <p:spPr>
          <a:xfrm>
            <a:off x="1109414" y="5445224"/>
            <a:ext cx="931727" cy="936104"/>
          </a:xfrm>
          <a:prstGeom prst="rect">
            <a:avLst/>
          </a:prstGeom>
        </p:spPr>
      </p:pic>
      <p:pic>
        <p:nvPicPr>
          <p:cNvPr id="58" name="Image 57"/>
          <p:cNvPicPr>
            <a:picLocks noChangeAspect="1"/>
          </p:cNvPicPr>
          <p:nvPr/>
        </p:nvPicPr>
        <p:blipFill rotWithShape="1">
          <a:blip r:embed="rId29" cstate="email">
            <a:extLst>
              <a:ext uri="{28A0092B-C50C-407E-A947-70E740481C1C}">
                <a14:useLocalDpi xmlns:a14="http://schemas.microsoft.com/office/drawing/2010/main"/>
              </a:ext>
            </a:extLst>
          </a:blip>
          <a:srcRect/>
          <a:stretch/>
        </p:blipFill>
        <p:spPr>
          <a:xfrm>
            <a:off x="2983412" y="5452716"/>
            <a:ext cx="920764" cy="928611"/>
          </a:xfrm>
          <a:prstGeom prst="rect">
            <a:avLst/>
          </a:prstGeom>
        </p:spPr>
      </p:pic>
      <p:sp>
        <p:nvSpPr>
          <p:cNvPr id="61" name="Flèche courbée vers le bas 60"/>
          <p:cNvSpPr/>
          <p:nvPr/>
        </p:nvSpPr>
        <p:spPr>
          <a:xfrm>
            <a:off x="2041142" y="5642497"/>
            <a:ext cx="915192" cy="162766"/>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solidFill>
                <a:schemeClr val="tx1"/>
              </a:solidFill>
              <a:latin typeface="Arial" panose="020B0604020202020204" pitchFamily="34" charset="0"/>
              <a:cs typeface="Arial" panose="020B0604020202020204" pitchFamily="34" charset="0"/>
            </a:endParaRPr>
          </a:p>
        </p:txBody>
      </p:sp>
      <p:sp>
        <p:nvSpPr>
          <p:cNvPr id="8" name="ZoneTexte 7"/>
          <p:cNvSpPr txBox="1"/>
          <p:nvPr/>
        </p:nvSpPr>
        <p:spPr>
          <a:xfrm>
            <a:off x="5656463" y="5913276"/>
            <a:ext cx="3448060" cy="338554"/>
          </a:xfrm>
          <a:prstGeom prst="rect">
            <a:avLst/>
          </a:prstGeom>
          <a:noFill/>
        </p:spPr>
        <p:txBody>
          <a:bodyPr wrap="none" rtlCol="0">
            <a:spAutoFit/>
          </a:bodyPr>
          <a:lstStyle/>
          <a:p>
            <a:r>
              <a:rPr lang="fr-FR" sz="1600" dirty="0" smtClean="0"/>
              <a:t>(solution non-stable aux perturbations)</a:t>
            </a:r>
            <a:endParaRPr lang="fr-FR" sz="1600" dirty="0"/>
          </a:p>
        </p:txBody>
      </p:sp>
      <p:pic>
        <p:nvPicPr>
          <p:cNvPr id="9" name="Son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30"/>
          <a:stretch>
            <a:fillRect/>
          </a:stretch>
        </p:blipFill>
        <p:spPr>
          <a:xfrm>
            <a:off x="8115300" y="5829300"/>
            <a:ext cx="812800" cy="812800"/>
          </a:xfrm>
          <a:prstGeom prst="rect">
            <a:avLst/>
          </a:prstGeom>
        </p:spPr>
      </p:pic>
    </p:spTree>
    <p:custDataLst>
      <p:tags r:id="rId2"/>
    </p:custDataLst>
    <p:extLst>
      <p:ext uri="{BB962C8B-B14F-4D97-AF65-F5344CB8AC3E}">
        <p14:creationId xmlns:p14="http://schemas.microsoft.com/office/powerpoint/2010/main" val="2824551016"/>
      </p:ext>
    </p:extLst>
  </p:cSld>
  <p:clrMapOvr>
    <a:masterClrMapping/>
  </p:clrMapOvr>
  <mc:AlternateContent xmlns:mc="http://schemas.openxmlformats.org/markup-compatibility/2006">
    <mc:Choice xmlns:p14="http://schemas.microsoft.com/office/powerpoint/2010/main" Requires="p14">
      <p:transition spd="slow" p14:dur="2000" advTm="77287"/>
    </mc:Choice>
    <mc:Fallback>
      <p:transition spd="slow" advTm="77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bldLst>
      <p:bldP spid="6"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p:cNvSpPr txBox="1"/>
          <p:nvPr/>
        </p:nvSpPr>
        <p:spPr>
          <a:xfrm>
            <a:off x="827584" y="2132856"/>
            <a:ext cx="5552161" cy="400110"/>
          </a:xfrm>
          <a:prstGeom prst="rect">
            <a:avLst/>
          </a:prstGeom>
          <a:noFill/>
        </p:spPr>
        <p:txBody>
          <a:bodyPr wrap="none" rtlCol="0">
            <a:spAutoFit/>
          </a:bodyPr>
          <a:lstStyle/>
          <a:p>
            <a:pPr marL="342900" indent="-342900">
              <a:buFont typeface="Arial" panose="020B0604020202020204" pitchFamily="34" charset="0"/>
              <a:buChar char="•"/>
            </a:pPr>
            <a:r>
              <a:rPr lang="fr-FR" sz="2000" dirty="0" smtClean="0"/>
              <a:t>Information a priori sur la dimension temporelle</a:t>
            </a:r>
          </a:p>
        </p:txBody>
      </p:sp>
      <p:sp>
        <p:nvSpPr>
          <p:cNvPr id="4" name="Espace réservé du numéro de diapositive 3"/>
          <p:cNvSpPr>
            <a:spLocks noGrp="1"/>
          </p:cNvSpPr>
          <p:nvPr>
            <p:ph type="sldNum" sz="quarter" idx="4"/>
          </p:nvPr>
        </p:nvSpPr>
        <p:spPr/>
        <p:txBody>
          <a:bodyPr/>
          <a:lstStyle/>
          <a:p>
            <a:fld id="{F73D71E4-42A1-4365-8AFE-8410F9D88E31}" type="slidenum">
              <a:rPr lang="fr-FR" smtClean="0"/>
              <a:pPr/>
              <a:t>14</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Sous-titre 2"/>
          <p:cNvSpPr txBox="1">
            <a:spLocks/>
          </p:cNvSpPr>
          <p:nvPr/>
        </p:nvSpPr>
        <p:spPr>
          <a:xfrm>
            <a:off x="0" y="404664"/>
            <a:ext cx="6180135"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ALGORITHME DE DÉCONVOLUTION </a:t>
            </a:r>
            <a:endParaRPr lang="fr-FR" sz="1800" b="1" i="0" spc="150" dirty="0">
              <a:ln w="11430"/>
            </a:endParaRPr>
          </a:p>
        </p:txBody>
      </p:sp>
      <p:sp>
        <p:nvSpPr>
          <p:cNvPr id="7"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IRM DE PERFUSION QUANTITATIVE </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9" name="Rectangle 8"/>
          <p:cNvSpPr/>
          <p:nvPr/>
        </p:nvSpPr>
        <p:spPr>
          <a:xfrm>
            <a:off x="1673932" y="2519870"/>
            <a:ext cx="6498468" cy="461665"/>
          </a:xfrm>
          <a:prstGeom prst="rect">
            <a:avLst/>
          </a:prstGeom>
        </p:spPr>
        <p:txBody>
          <a:bodyPr wrap="square">
            <a:spAutoFit/>
          </a:bodyPr>
          <a:lstStyle/>
          <a:p>
            <a:pPr lvl="0" algn="just"/>
            <a:r>
              <a:rPr lang="en-GB" altLang="fr-FR" sz="1200" dirty="0">
                <a:solidFill>
                  <a:schemeClr val="bg1">
                    <a:lumMod val="50000"/>
                  </a:schemeClr>
                </a:solidFill>
                <a:ea typeface="ＭＳ Ｐゴシック" pitchFamily="-109" charset="-128"/>
                <a:cs typeface="ＭＳ Ｐゴシック"/>
              </a:rPr>
              <a:t>[</a:t>
            </a:r>
            <a:r>
              <a:rPr lang="en-GB" altLang="fr-FR" sz="1200" dirty="0" err="1" smtClean="0">
                <a:solidFill>
                  <a:schemeClr val="bg1">
                    <a:lumMod val="50000"/>
                  </a:schemeClr>
                </a:solidFill>
                <a:ea typeface="ＭＳ Ｐゴシック" pitchFamily="-109" charset="-128"/>
                <a:cs typeface="ＭＳ Ｐゴシック"/>
              </a:rPr>
              <a:t>Østergaard</a:t>
            </a:r>
            <a:r>
              <a:rPr lang="en-GB" altLang="fr-FR" sz="1200" dirty="0" smtClean="0">
                <a:solidFill>
                  <a:schemeClr val="bg1">
                    <a:lumMod val="50000"/>
                  </a:schemeClr>
                </a:solidFill>
                <a:ea typeface="ＭＳ Ｐゴシック" pitchFamily="-109" charset="-128"/>
                <a:cs typeface="ＭＳ Ｐゴシック"/>
              </a:rPr>
              <a:t>, 1996], [Liu, </a:t>
            </a:r>
            <a:r>
              <a:rPr lang="en-GB" altLang="fr-FR" sz="1200" dirty="0">
                <a:solidFill>
                  <a:schemeClr val="bg1">
                    <a:lumMod val="50000"/>
                  </a:schemeClr>
                </a:solidFill>
                <a:ea typeface="ＭＳ Ｐゴシック" pitchFamily="-109" charset="-128"/>
                <a:cs typeface="ＭＳ Ｐゴシック"/>
              </a:rPr>
              <a:t>1999], [</a:t>
            </a:r>
            <a:r>
              <a:rPr lang="en-GB" altLang="fr-FR" sz="1200" dirty="0" err="1" smtClean="0">
                <a:solidFill>
                  <a:schemeClr val="bg1">
                    <a:lumMod val="50000"/>
                  </a:schemeClr>
                </a:solidFill>
                <a:ea typeface="ＭＳ Ｐゴシック" pitchFamily="-109" charset="-128"/>
                <a:cs typeface="ＭＳ Ｐゴシック"/>
              </a:rPr>
              <a:t>Vonken</a:t>
            </a:r>
            <a:r>
              <a:rPr lang="en-GB" altLang="fr-FR" sz="1200" dirty="0" smtClean="0">
                <a:solidFill>
                  <a:schemeClr val="bg1">
                    <a:lumMod val="50000"/>
                  </a:schemeClr>
                </a:solidFill>
                <a:ea typeface="ＭＳ Ｐゴシック" pitchFamily="-109" charset="-128"/>
                <a:cs typeface="ＭＳ Ｐゴシック"/>
              </a:rPr>
              <a:t>, </a:t>
            </a:r>
            <a:r>
              <a:rPr lang="en-GB" altLang="fr-FR" sz="1200" dirty="0">
                <a:solidFill>
                  <a:schemeClr val="bg1">
                    <a:lumMod val="50000"/>
                  </a:schemeClr>
                </a:solidFill>
                <a:ea typeface="ＭＳ Ｐゴシック" pitchFamily="-109" charset="-128"/>
                <a:cs typeface="ＭＳ Ｐゴシック"/>
              </a:rPr>
              <a:t>1999], [</a:t>
            </a:r>
            <a:r>
              <a:rPr lang="en-GB" altLang="fr-FR" sz="1200" dirty="0" smtClean="0">
                <a:solidFill>
                  <a:schemeClr val="bg1">
                    <a:lumMod val="50000"/>
                  </a:schemeClr>
                </a:solidFill>
                <a:ea typeface="ＭＳ Ｐゴシック" pitchFamily="-109" charset="-128"/>
                <a:cs typeface="ＭＳ Ｐゴシック"/>
              </a:rPr>
              <a:t>Andersen, </a:t>
            </a:r>
            <a:r>
              <a:rPr lang="en-GB" altLang="fr-FR" sz="1200" dirty="0">
                <a:solidFill>
                  <a:schemeClr val="bg1">
                    <a:lumMod val="50000"/>
                  </a:schemeClr>
                </a:solidFill>
                <a:ea typeface="ＭＳ Ｐゴシック" pitchFamily="-109" charset="-128"/>
                <a:cs typeface="ＭＳ Ｐゴシック"/>
              </a:rPr>
              <a:t>2002], [</a:t>
            </a:r>
            <a:r>
              <a:rPr lang="en-US" altLang="fr-FR" sz="1200" dirty="0" err="1" smtClean="0">
                <a:solidFill>
                  <a:schemeClr val="bg1">
                    <a:lumMod val="50000"/>
                  </a:schemeClr>
                </a:solidFill>
                <a:ea typeface="ＭＳ Ｐゴシック" pitchFamily="-109" charset="-128"/>
                <a:cs typeface="ＭＳ Ｐゴシック"/>
              </a:rPr>
              <a:t>Calamante</a:t>
            </a:r>
            <a:r>
              <a:rPr lang="en-US" altLang="fr-FR" sz="1200" dirty="0" smtClean="0">
                <a:solidFill>
                  <a:schemeClr val="bg1">
                    <a:lumMod val="50000"/>
                  </a:schemeClr>
                </a:solidFill>
                <a:ea typeface="ＭＳ Ｐゴシック" pitchFamily="-109" charset="-128"/>
                <a:cs typeface="ＭＳ Ｐゴシック"/>
              </a:rPr>
              <a:t>, 2003], [</a:t>
            </a:r>
            <a:r>
              <a:rPr lang="en-GB" altLang="fr-FR" sz="1200" dirty="0" smtClean="0">
                <a:solidFill>
                  <a:schemeClr val="bg1">
                    <a:lumMod val="50000"/>
                  </a:schemeClr>
                </a:solidFill>
                <a:ea typeface="ＭＳ Ｐゴシック" pitchFamily="-109" charset="-128"/>
                <a:cs typeface="ＭＳ Ｐゴシック"/>
              </a:rPr>
              <a:t>Wu, 2003], [</a:t>
            </a:r>
            <a:r>
              <a:rPr lang="en-US" altLang="fr-FR" sz="1200" dirty="0" err="1" smtClean="0">
                <a:solidFill>
                  <a:schemeClr val="bg1">
                    <a:lumMod val="50000"/>
                  </a:schemeClr>
                </a:solidFill>
                <a:ea typeface="ＭＳ Ｐゴシック" pitchFamily="-109" charset="-128"/>
                <a:cs typeface="ＭＳ Ｐゴシック"/>
              </a:rPr>
              <a:t>Grüner</a:t>
            </a:r>
            <a:r>
              <a:rPr lang="en-US" altLang="fr-FR" sz="1200" dirty="0" smtClean="0">
                <a:solidFill>
                  <a:schemeClr val="bg1">
                    <a:lumMod val="50000"/>
                  </a:schemeClr>
                </a:solidFill>
                <a:ea typeface="ＭＳ Ｐゴシック" pitchFamily="-109" charset="-128"/>
                <a:cs typeface="ＭＳ Ｐゴシック"/>
              </a:rPr>
              <a:t>, 2006], [</a:t>
            </a:r>
            <a:r>
              <a:rPr lang="en-GB" altLang="fr-FR" sz="1200" dirty="0" err="1" smtClean="0">
                <a:solidFill>
                  <a:schemeClr val="bg1">
                    <a:lumMod val="50000"/>
                  </a:schemeClr>
                </a:solidFill>
                <a:ea typeface="ＭＳ Ｐゴシック" pitchFamily="-109" charset="-128"/>
                <a:cs typeface="ＭＳ Ｐゴシック"/>
              </a:rPr>
              <a:t>Mouridsen</a:t>
            </a:r>
            <a:r>
              <a:rPr lang="en-GB" altLang="fr-FR" sz="1200" dirty="0" smtClean="0">
                <a:solidFill>
                  <a:schemeClr val="bg1">
                    <a:lumMod val="50000"/>
                  </a:schemeClr>
                </a:solidFill>
                <a:ea typeface="ＭＳ Ｐゴシック" pitchFamily="-109" charset="-128"/>
                <a:cs typeface="ＭＳ Ｐゴシック"/>
              </a:rPr>
              <a:t>, 2006],  [</a:t>
            </a:r>
            <a:r>
              <a:rPr lang="en-GB" altLang="fr-FR" sz="1200" dirty="0" err="1" smtClean="0">
                <a:solidFill>
                  <a:schemeClr val="bg1">
                    <a:lumMod val="50000"/>
                  </a:schemeClr>
                </a:solidFill>
                <a:ea typeface="ＭＳ Ｐゴシック" pitchFamily="-109" charset="-128"/>
                <a:cs typeface="ＭＳ Ｐゴシック"/>
              </a:rPr>
              <a:t>Zanderigo</a:t>
            </a:r>
            <a:r>
              <a:rPr lang="en-GB" altLang="fr-FR" sz="1200" dirty="0" smtClean="0">
                <a:solidFill>
                  <a:schemeClr val="bg1">
                    <a:lumMod val="50000"/>
                  </a:schemeClr>
                </a:solidFill>
                <a:ea typeface="ＭＳ Ｐゴシック" pitchFamily="-109" charset="-128"/>
                <a:cs typeface="ＭＳ Ｐゴシック"/>
              </a:rPr>
              <a:t>, 2009], [Gall, 2010], [</a:t>
            </a:r>
            <a:r>
              <a:rPr lang="en-GB" altLang="fr-FR" sz="1200" dirty="0" err="1" smtClean="0">
                <a:solidFill>
                  <a:schemeClr val="bg1">
                    <a:lumMod val="50000"/>
                  </a:schemeClr>
                </a:solidFill>
                <a:ea typeface="ＭＳ Ｐゴシック" pitchFamily="-109" charset="-128"/>
                <a:cs typeface="ＭＳ Ｐゴシック"/>
              </a:rPr>
              <a:t>Mehndiratta</a:t>
            </a:r>
            <a:r>
              <a:rPr lang="en-GB" altLang="fr-FR" sz="1200" dirty="0" smtClean="0">
                <a:solidFill>
                  <a:schemeClr val="bg1">
                    <a:lumMod val="50000"/>
                  </a:schemeClr>
                </a:solidFill>
                <a:ea typeface="ＭＳ Ｐゴシック" pitchFamily="-109" charset="-128"/>
                <a:cs typeface="ＭＳ Ｐゴシック"/>
              </a:rPr>
              <a:t>, 2013</a:t>
            </a:r>
            <a:r>
              <a:rPr lang="fr-FR" altLang="fr-FR" sz="1200" dirty="0" smtClean="0">
                <a:solidFill>
                  <a:schemeClr val="bg1">
                    <a:lumMod val="50000"/>
                  </a:schemeClr>
                </a:solidFill>
                <a:ea typeface="ＭＳ Ｐゴシック" pitchFamily="-109" charset="-128"/>
                <a:cs typeface="ＭＳ Ｐゴシック"/>
              </a:rPr>
              <a:t>]</a:t>
            </a:r>
            <a:endParaRPr lang="en-GB" altLang="fr-FR" sz="1200" dirty="0" smtClean="0">
              <a:solidFill>
                <a:schemeClr val="bg1">
                  <a:lumMod val="50000"/>
                </a:schemeClr>
              </a:solidFill>
              <a:ea typeface="ＭＳ Ｐゴシック" pitchFamily="-109" charset="-128"/>
              <a:cs typeface="ＭＳ Ｐゴシック"/>
            </a:endParaRPr>
          </a:p>
        </p:txBody>
      </p:sp>
      <p:sp>
        <p:nvSpPr>
          <p:cNvPr id="11" name="ZoneTexte 10"/>
          <p:cNvSpPr txBox="1"/>
          <p:nvPr/>
        </p:nvSpPr>
        <p:spPr>
          <a:xfrm>
            <a:off x="1969458" y="3501008"/>
            <a:ext cx="7145581" cy="830997"/>
          </a:xfrm>
          <a:prstGeom prst="rect">
            <a:avLst/>
          </a:prstGeom>
          <a:noFill/>
        </p:spPr>
        <p:txBody>
          <a:bodyPr wrap="square" rtlCol="0">
            <a:spAutoFit/>
          </a:bodyPr>
          <a:lstStyle/>
          <a:p>
            <a:pPr marL="285750" indent="-285750">
              <a:buFontTx/>
              <a:buChar char="-"/>
            </a:pPr>
            <a:r>
              <a:rPr lang="fr-FR" sz="1600" i="1" dirty="0" smtClean="0">
                <a:latin typeface="+mn-lt"/>
              </a:rPr>
              <a:t>Cohérence spatiale du tissu cérébral</a:t>
            </a:r>
          </a:p>
          <a:p>
            <a:pPr marL="285750" indent="-285750">
              <a:buFontTx/>
              <a:buChar char="-"/>
            </a:pPr>
            <a:r>
              <a:rPr lang="fr-FR" sz="1600" i="1" dirty="0" smtClean="0"/>
              <a:t>Tissus </a:t>
            </a:r>
            <a:r>
              <a:rPr lang="fr-FR" sz="1600" i="1" dirty="0" err="1"/>
              <a:t>ischémiés</a:t>
            </a:r>
            <a:r>
              <a:rPr lang="fr-FR" sz="1600" i="1" dirty="0"/>
              <a:t> forment un nombre réduit de composantes </a:t>
            </a:r>
            <a:r>
              <a:rPr lang="fr-FR" sz="1600" i="1" dirty="0" smtClean="0"/>
              <a:t>connexes</a:t>
            </a:r>
          </a:p>
          <a:p>
            <a:pPr marL="285750" indent="-285750">
              <a:buFontTx/>
              <a:buChar char="-"/>
            </a:pPr>
            <a:r>
              <a:rPr lang="fr-FR" sz="1600" i="1" dirty="0" smtClean="0"/>
              <a:t>Importance de la forme comme biomarqueur de l’évolution de la lésion</a:t>
            </a:r>
            <a:endParaRPr lang="fr-FR" sz="1600" i="1" dirty="0"/>
          </a:p>
        </p:txBody>
      </p:sp>
      <p:sp>
        <p:nvSpPr>
          <p:cNvPr id="27" name="Rectangle 26"/>
          <p:cNvSpPr/>
          <p:nvPr/>
        </p:nvSpPr>
        <p:spPr>
          <a:xfrm>
            <a:off x="1673933" y="2962930"/>
            <a:ext cx="2869708" cy="276999"/>
          </a:xfrm>
          <a:prstGeom prst="rect">
            <a:avLst/>
          </a:prstGeom>
        </p:spPr>
        <p:txBody>
          <a:bodyPr wrap="square">
            <a:spAutoFit/>
          </a:bodyPr>
          <a:lstStyle/>
          <a:p>
            <a:pPr lvl="0" algn="just"/>
            <a:r>
              <a:rPr lang="en-GB" altLang="fr-FR" sz="1200" dirty="0" smtClean="0">
                <a:solidFill>
                  <a:schemeClr val="bg1">
                    <a:lumMod val="50000"/>
                  </a:schemeClr>
                </a:solidFill>
                <a:ea typeface="ＭＳ Ｐゴシック" pitchFamily="-109" charset="-128"/>
                <a:cs typeface="ＭＳ Ｐゴシック"/>
              </a:rPr>
              <a:t>[</a:t>
            </a:r>
            <a:r>
              <a:rPr lang="en-GB" altLang="fr-FR" sz="1200" dirty="0" err="1" smtClean="0">
                <a:solidFill>
                  <a:schemeClr val="bg1">
                    <a:lumMod val="50000"/>
                  </a:schemeClr>
                </a:solidFill>
                <a:ea typeface="ＭＳ Ｐゴシック" pitchFamily="-109" charset="-128"/>
                <a:cs typeface="ＭＳ Ｐゴシック"/>
              </a:rPr>
              <a:t>Schmid</a:t>
            </a:r>
            <a:r>
              <a:rPr lang="en-GB" altLang="fr-FR" sz="1200" dirty="0" smtClean="0">
                <a:solidFill>
                  <a:schemeClr val="bg1">
                    <a:lumMod val="50000"/>
                  </a:schemeClr>
                </a:solidFill>
                <a:ea typeface="ＭＳ Ｐゴシック" pitchFamily="-109" charset="-128"/>
                <a:cs typeface="ＭＳ Ｐゴシック"/>
              </a:rPr>
              <a:t>, 2006], [He, 2010], [</a:t>
            </a:r>
            <a:r>
              <a:rPr lang="en-GB" altLang="fr-FR" sz="1200" dirty="0" err="1">
                <a:solidFill>
                  <a:schemeClr val="bg1">
                    <a:lumMod val="50000"/>
                  </a:schemeClr>
                </a:solidFill>
                <a:ea typeface="ＭＳ Ｐゴシック" pitchFamily="-109" charset="-128"/>
                <a:cs typeface="ＭＳ Ｐゴシック"/>
              </a:rPr>
              <a:t>S</a:t>
            </a:r>
            <a:r>
              <a:rPr lang="en-GB" altLang="fr-FR" sz="1200" dirty="0" err="1" smtClean="0">
                <a:solidFill>
                  <a:schemeClr val="bg1">
                    <a:lumMod val="50000"/>
                  </a:schemeClr>
                </a:solidFill>
                <a:ea typeface="ＭＳ Ｐゴシック" pitchFamily="-109" charset="-128"/>
                <a:cs typeface="ＭＳ Ｐゴシック"/>
              </a:rPr>
              <a:t>chmid</a:t>
            </a:r>
            <a:r>
              <a:rPr lang="en-GB" altLang="fr-FR" sz="1200" dirty="0" smtClean="0">
                <a:solidFill>
                  <a:schemeClr val="bg1">
                    <a:lumMod val="50000"/>
                  </a:schemeClr>
                </a:solidFill>
                <a:ea typeface="ＭＳ Ｐゴシック" pitchFamily="-109" charset="-128"/>
                <a:cs typeface="ＭＳ Ｐゴシック"/>
              </a:rPr>
              <a:t>, 2011], </a:t>
            </a:r>
          </a:p>
        </p:txBody>
      </p:sp>
      <p:sp>
        <p:nvSpPr>
          <p:cNvPr id="28" name="ZoneTexte 27"/>
          <p:cNvSpPr txBox="1"/>
          <p:nvPr/>
        </p:nvSpPr>
        <p:spPr>
          <a:xfrm>
            <a:off x="212489" y="908720"/>
            <a:ext cx="8931511" cy="400110"/>
          </a:xfrm>
          <a:prstGeom prst="rect">
            <a:avLst/>
          </a:prstGeom>
          <a:noFill/>
        </p:spPr>
        <p:txBody>
          <a:bodyPr wrap="square" rtlCol="0">
            <a:spAutoFit/>
          </a:bodyPr>
          <a:lstStyle/>
          <a:p>
            <a:pPr marL="285750" indent="-285750">
              <a:buFont typeface="Wingdings" panose="05000000000000000000" pitchFamily="2" charset="2"/>
              <a:buChar char="Ø"/>
            </a:pPr>
            <a:r>
              <a:rPr lang="fr-FR" sz="2000" dirty="0" smtClean="0"/>
              <a:t>Nécessité d’introduire de l’information supplémentaire sur </a:t>
            </a:r>
            <a:r>
              <a:rPr lang="fr-FR" sz="2000" b="1" dirty="0" smtClean="0"/>
              <a:t>f </a:t>
            </a:r>
            <a:r>
              <a:rPr lang="fr-FR" sz="2000" dirty="0" smtClean="0"/>
              <a:t>(information a priori)</a:t>
            </a:r>
          </a:p>
        </p:txBody>
      </p:sp>
      <mc:AlternateContent xmlns:mc="http://schemas.openxmlformats.org/markup-compatibility/2006" xmlns:a14="http://schemas.microsoft.com/office/drawing/2010/main">
        <mc:Choice Requires="a14">
          <p:sp>
            <p:nvSpPr>
              <p:cNvPr id="30" name="Espace réservé du contenu 2"/>
              <p:cNvSpPr txBox="1">
                <a:spLocks/>
              </p:cNvSpPr>
              <p:nvPr/>
            </p:nvSpPr>
            <p:spPr>
              <a:xfrm>
                <a:off x="3491880" y="1308830"/>
                <a:ext cx="5376510" cy="793432"/>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14:m>
                  <m:oMath xmlns:m="http://schemas.openxmlformats.org/officeDocument/2006/math">
                    <m:sSub>
                      <m:sSubPr>
                        <m:ctrlPr>
                          <a:rPr lang="fr-FR" sz="1400" i="1" smtClean="0">
                            <a:solidFill>
                              <a:schemeClr val="tx1"/>
                            </a:solidFill>
                            <a:latin typeface="Cambria Math" charset="0"/>
                          </a:rPr>
                        </m:ctrlPr>
                      </m:sSubPr>
                      <m:e>
                        <m:r>
                          <a:rPr lang="fr-FR" sz="1400" b="1" smtClean="0">
                            <a:solidFill>
                              <a:schemeClr val="tx1"/>
                            </a:solidFill>
                            <a:latin typeface="Cambria Math"/>
                          </a:rPr>
                          <m:t>𝑹</m:t>
                        </m:r>
                      </m:e>
                      <m:sub>
                        <m:r>
                          <a:rPr lang="fr-FR" sz="1400" b="1" smtClean="0">
                            <a:solidFill>
                              <a:schemeClr val="tx1"/>
                            </a:solidFill>
                            <a:latin typeface="Cambria Math"/>
                          </a:rPr>
                          <m:t>𝒗</m:t>
                        </m:r>
                      </m:sub>
                    </m:sSub>
                    <m:r>
                      <a:rPr lang="fr-FR" sz="1400" b="1" smtClean="0">
                        <a:solidFill>
                          <a:schemeClr val="tx1"/>
                        </a:solidFill>
                        <a:latin typeface="Cambria Math"/>
                      </a:rPr>
                      <m:t>(</m:t>
                    </m:r>
                    <m:r>
                      <a:rPr lang="fr-FR" sz="1400" b="1" smtClean="0">
                        <a:solidFill>
                          <a:schemeClr val="tx1"/>
                        </a:solidFill>
                        <a:latin typeface="Cambria Math"/>
                      </a:rPr>
                      <m:t>𝒕</m:t>
                    </m:r>
                    <m:r>
                      <a:rPr lang="fr-FR" sz="1400" b="1" smtClean="0">
                        <a:solidFill>
                          <a:schemeClr val="tx1"/>
                        </a:solidFill>
                        <a:latin typeface="Cambria Math"/>
                      </a:rPr>
                      <m:t>)</m:t>
                    </m:r>
                  </m:oMath>
                </a14:m>
                <a:r>
                  <a:rPr lang="fr-FR" sz="1400" dirty="0" smtClean="0">
                    <a:solidFill>
                      <a:schemeClr val="tx1"/>
                    </a:solidFill>
                    <a:cs typeface="Arial" panose="020B0604020202020204" pitchFamily="34" charset="0"/>
                  </a:rPr>
                  <a:t> = fraction d’agent de contraste toujours présente dans le système vasculaire au niveau du volume unitaire v au temps t </a:t>
                </a:r>
                <a14:m>
                  <m:oMath xmlns:m="http://schemas.openxmlformats.org/officeDocument/2006/math">
                    <m:r>
                      <a:rPr lang="fr-FR" sz="1400" smtClean="0">
                        <a:solidFill>
                          <a:schemeClr val="tx1"/>
                        </a:solidFill>
                        <a:latin typeface="Cambria Math"/>
                      </a:rPr>
                      <m:t>∈</m:t>
                    </m:r>
                  </m:oMath>
                </a14:m>
                <a:r>
                  <a:rPr lang="fr-FR" sz="1400" dirty="0" smtClean="0">
                    <a:solidFill>
                      <a:schemeClr val="tx1"/>
                    </a:solidFill>
                    <a:cs typeface="Arial" panose="020B0604020202020204" pitchFamily="34" charset="0"/>
                  </a:rPr>
                  <a:t>[0,1]</a:t>
                </a:r>
              </a:p>
              <a:p>
                <a14:m>
                  <m:oMath xmlns:m="http://schemas.openxmlformats.org/officeDocument/2006/math">
                    <m:r>
                      <a:rPr lang="fr-FR" sz="1400" b="1" smtClean="0">
                        <a:solidFill>
                          <a:schemeClr val="tx1"/>
                        </a:solidFill>
                        <a:latin typeface="Cambria Math"/>
                      </a:rPr>
                      <m:t>𝑪𝑩</m:t>
                    </m:r>
                    <m:sSub>
                      <m:sSubPr>
                        <m:ctrlPr>
                          <a:rPr lang="fr-FR" sz="1400" i="1" smtClean="0">
                            <a:solidFill>
                              <a:schemeClr val="tx1"/>
                            </a:solidFill>
                            <a:latin typeface="Cambria Math" charset="0"/>
                          </a:rPr>
                        </m:ctrlPr>
                      </m:sSubPr>
                      <m:e>
                        <m:r>
                          <a:rPr lang="fr-FR" sz="1400" b="1" smtClean="0">
                            <a:solidFill>
                              <a:schemeClr val="tx1"/>
                            </a:solidFill>
                            <a:latin typeface="Cambria Math"/>
                          </a:rPr>
                          <m:t>𝑭</m:t>
                        </m:r>
                      </m:e>
                      <m:sub>
                        <m:r>
                          <a:rPr lang="fr-FR" sz="1400" b="1" smtClean="0">
                            <a:solidFill>
                              <a:schemeClr val="tx1"/>
                            </a:solidFill>
                            <a:latin typeface="Cambria Math"/>
                          </a:rPr>
                          <m:t>𝒗</m:t>
                        </m:r>
                      </m:sub>
                    </m:sSub>
                  </m:oMath>
                </a14:m>
                <a:r>
                  <a:rPr lang="fr-FR" sz="1400" dirty="0" smtClean="0">
                    <a:solidFill>
                      <a:schemeClr val="tx1"/>
                    </a:solidFill>
                    <a:cs typeface="Arial" panose="020B0604020202020204" pitchFamily="34" charset="0"/>
                  </a:rPr>
                  <a:t> = flux cérébral sanguin dans le volume unitaire v</a:t>
                </a:r>
                <a14:m>
                  <m:oMath xmlns:m="http://schemas.openxmlformats.org/officeDocument/2006/math">
                    <m:r>
                      <a:rPr lang="fr-FR" sz="1400" i="0" dirty="0" smtClean="0">
                        <a:solidFill>
                          <a:schemeClr val="tx1"/>
                        </a:solidFill>
                        <a:latin typeface="Cambria Math"/>
                        <a:ea typeface="Cambria Math"/>
                        <a:cs typeface="Arial" panose="020B0604020202020204" pitchFamily="34" charset="0"/>
                      </a:rPr>
                      <m:t> (</m:t>
                    </m:r>
                    <m:r>
                      <a:rPr lang="fr-FR" sz="1400" dirty="0" smtClean="0">
                        <a:solidFill>
                          <a:schemeClr val="tx1"/>
                        </a:solidFill>
                        <a:latin typeface="Cambria Math"/>
                        <a:ea typeface="Cambria Math"/>
                        <a:cs typeface="Arial" panose="020B0604020202020204" pitchFamily="34" charset="0"/>
                      </a:rPr>
                      <m:t>≥</m:t>
                    </m:r>
                  </m:oMath>
                </a14:m>
                <a:r>
                  <a:rPr lang="fr-FR" sz="1400" dirty="0" smtClean="0">
                    <a:solidFill>
                      <a:schemeClr val="tx1"/>
                    </a:solidFill>
                    <a:cs typeface="Arial" panose="020B0604020202020204" pitchFamily="34" charset="0"/>
                  </a:rPr>
                  <a:t>0)</a:t>
                </a:r>
              </a:p>
            </p:txBody>
          </p:sp>
        </mc:Choice>
        <mc:Fallback xmlns="">
          <p:sp>
            <p:nvSpPr>
              <p:cNvPr id="30" name="Espace réservé du contenu 2"/>
              <p:cNvSpPr txBox="1">
                <a:spLocks noRot="1" noChangeAspect="1" noMove="1" noResize="1" noEditPoints="1" noAdjustHandles="1" noChangeArrowheads="1" noChangeShapeType="1" noTextEdit="1"/>
              </p:cNvSpPr>
              <p:nvPr/>
            </p:nvSpPr>
            <p:spPr>
              <a:xfrm>
                <a:off x="3491880" y="1308830"/>
                <a:ext cx="5376510" cy="793432"/>
              </a:xfrm>
              <a:prstGeom prst="rect">
                <a:avLst/>
              </a:prstGeom>
              <a:blipFill rotWithShape="1">
                <a:blip r:embed="rId6"/>
                <a:stretch>
                  <a:fillRect l="-340" t="-769" r="-227" b="-5385"/>
                </a:stretch>
              </a:blipFill>
            </p:spPr>
            <p:txBody>
              <a:bodyPr/>
              <a:lstStyle/>
              <a:p>
                <a:r>
                  <a:rPr lang="fr-FR">
                    <a:noFill/>
                  </a:rPr>
                  <a:t> </a:t>
                </a:r>
              </a:p>
            </p:txBody>
          </p:sp>
        </mc:Fallback>
      </mc:AlternateContent>
      <p:graphicFrame>
        <p:nvGraphicFramePr>
          <p:cNvPr id="31" name="Objet 30"/>
          <p:cNvGraphicFramePr>
            <a:graphicFrameLocks noChangeAspect="1"/>
          </p:cNvGraphicFramePr>
          <p:nvPr>
            <p:extLst>
              <p:ext uri="{D42A27DB-BD31-4B8C-83A1-F6EECF244321}">
                <p14:modId xmlns:p14="http://schemas.microsoft.com/office/powerpoint/2010/main" val="3863484047"/>
              </p:ext>
            </p:extLst>
          </p:nvPr>
        </p:nvGraphicFramePr>
        <p:xfrm>
          <a:off x="827584" y="1480520"/>
          <a:ext cx="2300261" cy="450051"/>
        </p:xfrm>
        <a:graphic>
          <a:graphicData uri="http://schemas.openxmlformats.org/presentationml/2006/ole">
            <mc:AlternateContent xmlns:mc="http://schemas.openxmlformats.org/markup-compatibility/2006">
              <mc:Choice xmlns:v="urn:schemas-microsoft-com:vml" Requires="v">
                <p:oleObj spid="_x0000_s58725" name="Equation" r:id="rId7" imgW="1168200" imgH="228600" progId="Equation.DSMT4">
                  <p:embed/>
                </p:oleObj>
              </mc:Choice>
              <mc:Fallback>
                <p:oleObj name="Equation" r:id="rId7" imgW="1168200" imgH="228600" progId="Equation.DSMT4">
                  <p:embed/>
                  <p:pic>
                    <p:nvPicPr>
                      <p:cNvPr id="0" name=""/>
                      <p:cNvPicPr/>
                      <p:nvPr/>
                    </p:nvPicPr>
                    <p:blipFill>
                      <a:blip r:embed="rId8"/>
                      <a:stretch>
                        <a:fillRect/>
                      </a:stretch>
                    </p:blipFill>
                    <p:spPr>
                      <a:xfrm>
                        <a:off x="827584" y="1480520"/>
                        <a:ext cx="2300261" cy="450051"/>
                      </a:xfrm>
                      <a:prstGeom prst="rect">
                        <a:avLst/>
                      </a:prstGeom>
                    </p:spPr>
                  </p:pic>
                </p:oleObj>
              </mc:Fallback>
            </mc:AlternateContent>
          </a:graphicData>
        </a:graphic>
      </p:graphicFrame>
      <p:sp>
        <p:nvSpPr>
          <p:cNvPr id="32" name="ZoneTexte 31"/>
          <p:cNvSpPr txBox="1"/>
          <p:nvPr/>
        </p:nvSpPr>
        <p:spPr>
          <a:xfrm>
            <a:off x="827584" y="2564904"/>
            <a:ext cx="5525487" cy="400110"/>
          </a:xfrm>
          <a:prstGeom prst="rect">
            <a:avLst/>
          </a:prstGeom>
          <a:noFill/>
        </p:spPr>
        <p:txBody>
          <a:bodyPr wrap="none" rtlCol="0">
            <a:spAutoFit/>
          </a:bodyPr>
          <a:lstStyle/>
          <a:p>
            <a:pPr marL="342900" indent="-342900">
              <a:buFont typeface="Arial" panose="020B0604020202020204" pitchFamily="34" charset="0"/>
              <a:buChar char="•"/>
            </a:pPr>
            <a:r>
              <a:rPr lang="fr-FR" sz="2000" dirty="0" smtClean="0"/>
              <a:t>Information a priori sur les dimensions spatiales</a:t>
            </a:r>
            <a:endParaRPr lang="fr-FR" sz="2000" dirty="0"/>
          </a:p>
        </p:txBody>
      </p:sp>
      <p:sp>
        <p:nvSpPr>
          <p:cNvPr id="33" name="Rectangle 32"/>
          <p:cNvSpPr/>
          <p:nvPr/>
        </p:nvSpPr>
        <p:spPr>
          <a:xfrm>
            <a:off x="213071" y="6077614"/>
            <a:ext cx="1066638" cy="261610"/>
          </a:xfrm>
          <a:prstGeom prst="rect">
            <a:avLst/>
          </a:prstGeom>
        </p:spPr>
        <p:txBody>
          <a:bodyPr wrap="square">
            <a:spAutoFit/>
          </a:bodyPr>
          <a:lstStyle/>
          <a:p>
            <a:pPr algn="ctr"/>
            <a:r>
              <a:rPr lang="fr-FR" sz="1100" dirty="0" smtClean="0">
                <a:solidFill>
                  <a:srgbClr val="F79646">
                    <a:lumMod val="75000"/>
                  </a:srgbClr>
                </a:solidFill>
                <a:ea typeface="ＭＳ Ｐゴシック" pitchFamily="-109" charset="-128"/>
                <a:cs typeface="ＭＳ Ｐゴシック"/>
              </a:rPr>
              <a:t>[Hervé , 2005]</a:t>
            </a:r>
            <a:endParaRPr lang="fr-FR" sz="1100" dirty="0">
              <a:solidFill>
                <a:srgbClr val="F79646">
                  <a:lumMod val="75000"/>
                </a:srgbClr>
              </a:solidFill>
              <a:ea typeface="ＭＳ Ｐゴシック" pitchFamily="-109" charset="-128"/>
              <a:cs typeface="ＭＳ Ｐゴシック"/>
            </a:endParaRPr>
          </a:p>
        </p:txBody>
      </p:sp>
      <p:sp>
        <p:nvSpPr>
          <p:cNvPr id="34" name="Rectangle 33"/>
          <p:cNvSpPr/>
          <p:nvPr/>
        </p:nvSpPr>
        <p:spPr>
          <a:xfrm>
            <a:off x="1258033" y="6077614"/>
            <a:ext cx="1091869" cy="261610"/>
          </a:xfrm>
          <a:prstGeom prst="rect">
            <a:avLst/>
          </a:prstGeom>
        </p:spPr>
        <p:txBody>
          <a:bodyPr wrap="square">
            <a:spAutoFit/>
          </a:bodyPr>
          <a:lstStyle/>
          <a:p>
            <a:pPr algn="ctr"/>
            <a:r>
              <a:rPr lang="fr-FR" sz="1100" dirty="0" smtClean="0">
                <a:solidFill>
                  <a:srgbClr val="F79646">
                    <a:lumMod val="75000"/>
                  </a:srgbClr>
                </a:solidFill>
                <a:ea typeface="ＭＳ Ｐゴシック" pitchFamily="-109" charset="-128"/>
                <a:cs typeface="ＭＳ Ｐゴシック"/>
              </a:rPr>
              <a:t>[</a:t>
            </a:r>
            <a:r>
              <a:rPr lang="fr-FR" sz="1100" dirty="0" err="1" smtClean="0">
                <a:solidFill>
                  <a:srgbClr val="F79646">
                    <a:lumMod val="75000"/>
                  </a:srgbClr>
                </a:solidFill>
                <a:ea typeface="ＭＳ Ｐゴシック" pitchFamily="-109" charset="-128"/>
                <a:cs typeface="ＭＳ Ｐゴシック"/>
              </a:rPr>
              <a:t>Olivot</a:t>
            </a:r>
            <a:r>
              <a:rPr lang="fr-FR" sz="1100" dirty="0" smtClean="0">
                <a:solidFill>
                  <a:srgbClr val="F79646">
                    <a:lumMod val="75000"/>
                  </a:srgbClr>
                </a:solidFill>
                <a:ea typeface="ＭＳ Ｐゴシック" pitchFamily="-109" charset="-128"/>
                <a:cs typeface="ＭＳ Ｐゴシック"/>
              </a:rPr>
              <a:t>, 2009]</a:t>
            </a:r>
            <a:endParaRPr lang="fr-FR" sz="1100" dirty="0">
              <a:solidFill>
                <a:srgbClr val="F79646">
                  <a:lumMod val="75000"/>
                </a:srgbClr>
              </a:solidFill>
              <a:ea typeface="ＭＳ Ｐゴシック" pitchFamily="-109" charset="-128"/>
              <a:cs typeface="ＭＳ Ｐゴシック"/>
            </a:endParaRPr>
          </a:p>
        </p:txBody>
      </p:sp>
      <p:sp>
        <p:nvSpPr>
          <p:cNvPr id="35" name="Rectangle 34"/>
          <p:cNvSpPr/>
          <p:nvPr/>
        </p:nvSpPr>
        <p:spPr>
          <a:xfrm>
            <a:off x="2667028" y="6077614"/>
            <a:ext cx="1876612" cy="261610"/>
          </a:xfrm>
          <a:prstGeom prst="rect">
            <a:avLst/>
          </a:prstGeom>
        </p:spPr>
        <p:txBody>
          <a:bodyPr wrap="square">
            <a:spAutoFit/>
          </a:bodyPr>
          <a:lstStyle/>
          <a:p>
            <a:pPr algn="ctr"/>
            <a:r>
              <a:rPr lang="fr-FR" sz="1100" dirty="0" smtClean="0">
                <a:solidFill>
                  <a:srgbClr val="F79646">
                    <a:lumMod val="75000"/>
                  </a:srgbClr>
                </a:solidFill>
                <a:ea typeface="ＭＳ Ｐゴシック" pitchFamily="-109" charset="-128"/>
                <a:cs typeface="ＭＳ Ｐゴシック"/>
              </a:rPr>
              <a:t>[Rivers, 2007]</a:t>
            </a:r>
            <a:endParaRPr lang="fr-FR" sz="1100" dirty="0">
              <a:solidFill>
                <a:srgbClr val="F79646">
                  <a:lumMod val="75000"/>
                </a:srgbClr>
              </a:solidFill>
              <a:ea typeface="ＭＳ Ｐゴシック" pitchFamily="-109" charset="-128"/>
              <a:cs typeface="ＭＳ Ｐゴシック"/>
            </a:endParaRPr>
          </a:p>
        </p:txBody>
      </p:sp>
      <p:sp>
        <p:nvSpPr>
          <p:cNvPr id="36" name="Rectangle 35"/>
          <p:cNvSpPr/>
          <p:nvPr/>
        </p:nvSpPr>
        <p:spPr>
          <a:xfrm>
            <a:off x="4800835" y="6077614"/>
            <a:ext cx="1080120" cy="261610"/>
          </a:xfrm>
          <a:prstGeom prst="rect">
            <a:avLst/>
          </a:prstGeom>
        </p:spPr>
        <p:txBody>
          <a:bodyPr wrap="square">
            <a:spAutoFit/>
          </a:bodyPr>
          <a:lstStyle/>
          <a:p>
            <a:pPr algn="ctr"/>
            <a:r>
              <a:rPr lang="en-US" sz="1100" dirty="0" smtClean="0">
                <a:solidFill>
                  <a:srgbClr val="F79646">
                    <a:lumMod val="75000"/>
                  </a:srgbClr>
                </a:solidFill>
                <a:ea typeface="ＭＳ Ｐゴシック" pitchFamily="-109" charset="-128"/>
                <a:cs typeface="ＭＳ Ｐゴシック"/>
              </a:rPr>
              <a:t>[Ogata, 2011]</a:t>
            </a:r>
            <a:endParaRPr lang="en-US" sz="1100" dirty="0">
              <a:solidFill>
                <a:srgbClr val="F79646">
                  <a:lumMod val="75000"/>
                </a:srgbClr>
              </a:solidFill>
              <a:ea typeface="ＭＳ Ｐゴシック" pitchFamily="-109" charset="-128"/>
              <a:cs typeface="ＭＳ Ｐゴシック"/>
            </a:endParaRPr>
          </a:p>
        </p:txBody>
      </p:sp>
      <p:pic>
        <p:nvPicPr>
          <p:cNvPr id="37" name="Image 36"/>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rot="16200000">
            <a:off x="7376711" y="4241874"/>
            <a:ext cx="590966" cy="2943612"/>
          </a:xfrm>
          <a:prstGeom prst="rect">
            <a:avLst/>
          </a:prstGeom>
        </p:spPr>
      </p:pic>
      <p:pic>
        <p:nvPicPr>
          <p:cNvPr id="38" name="Image 3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2998" y="4509120"/>
            <a:ext cx="826785" cy="1569205"/>
          </a:xfrm>
          <a:prstGeom prst="rect">
            <a:avLst/>
          </a:prstGeom>
        </p:spPr>
      </p:pic>
      <p:pic>
        <p:nvPicPr>
          <p:cNvPr id="39" name="Image 3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269530" y="4509120"/>
            <a:ext cx="1068876" cy="1569305"/>
          </a:xfrm>
          <a:prstGeom prst="rect">
            <a:avLst/>
          </a:prstGeom>
        </p:spPr>
      </p:pic>
      <p:pic>
        <p:nvPicPr>
          <p:cNvPr id="40" name="Imag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72263" y="4509120"/>
            <a:ext cx="937264" cy="1570265"/>
          </a:xfrm>
          <a:prstGeom prst="rect">
            <a:avLst/>
          </a:prstGeom>
        </p:spPr>
      </p:pic>
      <p:pic>
        <p:nvPicPr>
          <p:cNvPr id="41" name="Image 4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448153" y="4509120"/>
            <a:ext cx="2314363" cy="1570265"/>
          </a:xfrm>
          <a:prstGeom prst="rect">
            <a:avLst/>
          </a:prstGeom>
        </p:spPr>
      </p:pic>
      <p:pic>
        <p:nvPicPr>
          <p:cNvPr id="42" name="Image 41"/>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rot="16200000">
            <a:off x="7377073" y="3632513"/>
            <a:ext cx="590243" cy="2763239"/>
          </a:xfrm>
          <a:prstGeom prst="rect">
            <a:avLst/>
          </a:prstGeom>
        </p:spPr>
      </p:pic>
      <p:sp>
        <p:nvSpPr>
          <p:cNvPr id="43" name="ZoneTexte 42"/>
          <p:cNvSpPr txBox="1"/>
          <p:nvPr/>
        </p:nvSpPr>
        <p:spPr>
          <a:xfrm rot="16200000">
            <a:off x="-823099" y="5487992"/>
            <a:ext cx="1957110" cy="261610"/>
          </a:xfrm>
          <a:prstGeom prst="rect">
            <a:avLst/>
          </a:prstGeom>
          <a:noFill/>
        </p:spPr>
        <p:txBody>
          <a:bodyPr wrap="square" rtlCol="0">
            <a:spAutoFit/>
          </a:bodyPr>
          <a:lstStyle/>
          <a:p>
            <a:pPr algn="ctr"/>
            <a:r>
              <a:rPr lang="fr-FR" sz="1100" dirty="0" smtClean="0">
                <a:solidFill>
                  <a:prstClr val="black"/>
                </a:solidFill>
              </a:rPr>
              <a:t>DESCRIPTEURS QUALITATIFS</a:t>
            </a:r>
            <a:endParaRPr lang="fr-FR" sz="1100" dirty="0">
              <a:solidFill>
                <a:prstClr val="black"/>
              </a:solidFill>
            </a:endParaRPr>
          </a:p>
        </p:txBody>
      </p:sp>
      <p:sp>
        <p:nvSpPr>
          <p:cNvPr id="44" name="ZoneTexte 43"/>
          <p:cNvSpPr txBox="1"/>
          <p:nvPr/>
        </p:nvSpPr>
        <p:spPr>
          <a:xfrm rot="16200000">
            <a:off x="5100098" y="5487992"/>
            <a:ext cx="1957109" cy="261610"/>
          </a:xfrm>
          <a:prstGeom prst="rect">
            <a:avLst/>
          </a:prstGeom>
          <a:noFill/>
        </p:spPr>
        <p:txBody>
          <a:bodyPr wrap="square" rtlCol="0">
            <a:spAutoFit/>
          </a:bodyPr>
          <a:lstStyle/>
          <a:p>
            <a:pPr algn="ctr"/>
            <a:r>
              <a:rPr lang="fr-FR" sz="1100" dirty="0" smtClean="0">
                <a:solidFill>
                  <a:prstClr val="black"/>
                </a:solidFill>
              </a:rPr>
              <a:t>DESCRIPTEURS QUANTITATIFS</a:t>
            </a:r>
            <a:endParaRPr lang="fr-FR" sz="1100" dirty="0">
              <a:solidFill>
                <a:prstClr val="black"/>
              </a:solidFill>
            </a:endParaRPr>
          </a:p>
        </p:txBody>
      </p:sp>
      <p:sp>
        <p:nvSpPr>
          <p:cNvPr id="45" name="Rectangle 44"/>
          <p:cNvSpPr/>
          <p:nvPr/>
        </p:nvSpPr>
        <p:spPr>
          <a:xfrm>
            <a:off x="7122771" y="6078425"/>
            <a:ext cx="1098846" cy="261610"/>
          </a:xfrm>
          <a:prstGeom prst="rect">
            <a:avLst/>
          </a:prstGeom>
        </p:spPr>
        <p:txBody>
          <a:bodyPr wrap="square">
            <a:spAutoFit/>
          </a:bodyPr>
          <a:lstStyle/>
          <a:p>
            <a:pPr algn="ctr"/>
            <a:r>
              <a:rPr lang="fr-FR" sz="1100" dirty="0" smtClean="0">
                <a:solidFill>
                  <a:srgbClr val="F79646">
                    <a:lumMod val="75000"/>
                  </a:srgbClr>
                </a:solidFill>
                <a:ea typeface="ＭＳ Ｐゴシック" pitchFamily="-109" charset="-128"/>
                <a:cs typeface="ＭＳ Ｐゴシック"/>
              </a:rPr>
              <a:t>[</a:t>
            </a:r>
            <a:r>
              <a:rPr lang="fr-FR" sz="1100" dirty="0" err="1" smtClean="0">
                <a:solidFill>
                  <a:srgbClr val="F79646">
                    <a:lumMod val="75000"/>
                  </a:srgbClr>
                </a:solidFill>
                <a:ea typeface="ＭＳ Ｐゴシック" pitchFamily="-109" charset="-128"/>
                <a:cs typeface="ＭＳ Ｐゴシック"/>
              </a:rPr>
              <a:t>Frindel</a:t>
            </a:r>
            <a:r>
              <a:rPr lang="fr-FR" sz="1100" dirty="0">
                <a:solidFill>
                  <a:srgbClr val="F79646">
                    <a:lumMod val="75000"/>
                  </a:srgbClr>
                </a:solidFill>
                <a:ea typeface="ＭＳ Ｐゴシック" pitchFamily="-109" charset="-128"/>
                <a:cs typeface="ＭＳ Ｐゴシック"/>
              </a:rPr>
              <a:t>, </a:t>
            </a:r>
            <a:r>
              <a:rPr lang="fr-FR" sz="1100" dirty="0" smtClean="0">
                <a:solidFill>
                  <a:srgbClr val="F79646">
                    <a:lumMod val="75000"/>
                  </a:srgbClr>
                </a:solidFill>
                <a:ea typeface="ＭＳ Ｐゴシック" pitchFamily="-109" charset="-128"/>
                <a:cs typeface="ＭＳ Ｐゴシック"/>
              </a:rPr>
              <a:t>2015]</a:t>
            </a:r>
            <a:endParaRPr lang="fr-FR" sz="1100" dirty="0">
              <a:solidFill>
                <a:srgbClr val="F79646">
                  <a:lumMod val="75000"/>
                </a:srgbClr>
              </a:solidFill>
              <a:ea typeface="ＭＳ Ｐゴシック" pitchFamily="-109" charset="-128"/>
              <a:cs typeface="ＭＳ Ｐゴシック"/>
            </a:endParaRPr>
          </a:p>
        </p:txBody>
      </p:sp>
      <p:sp>
        <p:nvSpPr>
          <p:cNvPr id="48" name="Rectangle 47"/>
          <p:cNvSpPr/>
          <p:nvPr/>
        </p:nvSpPr>
        <p:spPr>
          <a:xfrm>
            <a:off x="4399046" y="2962929"/>
            <a:ext cx="1143202" cy="276999"/>
          </a:xfrm>
          <a:prstGeom prst="rect">
            <a:avLst/>
          </a:prstGeom>
        </p:spPr>
        <p:txBody>
          <a:bodyPr wrap="square">
            <a:spAutoFit/>
          </a:bodyPr>
          <a:lstStyle/>
          <a:p>
            <a:pPr lvl="0" algn="just"/>
            <a:r>
              <a:rPr lang="en-GB" altLang="fr-FR" sz="1200" dirty="0" smtClean="0">
                <a:solidFill>
                  <a:schemeClr val="bg1">
                    <a:lumMod val="50000"/>
                  </a:schemeClr>
                </a:solidFill>
                <a:ea typeface="ＭＳ Ｐゴシック" pitchFamily="-109" charset="-128"/>
                <a:cs typeface="ＭＳ Ｐゴシック"/>
              </a:rPr>
              <a:t>[</a:t>
            </a:r>
            <a:r>
              <a:rPr lang="en-GB" altLang="fr-FR" sz="1200" dirty="0" err="1" smtClean="0">
                <a:solidFill>
                  <a:schemeClr val="bg1">
                    <a:lumMod val="50000"/>
                  </a:schemeClr>
                </a:solidFill>
                <a:ea typeface="ＭＳ Ｐゴシック" pitchFamily="-109" charset="-128"/>
                <a:cs typeface="ＭＳ Ｐゴシック"/>
              </a:rPr>
              <a:t>Frindel</a:t>
            </a:r>
            <a:r>
              <a:rPr lang="en-GB" altLang="fr-FR" sz="1200" dirty="0" smtClean="0">
                <a:solidFill>
                  <a:schemeClr val="bg1">
                    <a:lumMod val="50000"/>
                  </a:schemeClr>
                </a:solidFill>
                <a:ea typeface="ＭＳ Ｐゴシック" pitchFamily="-109" charset="-128"/>
                <a:cs typeface="ＭＳ Ｐゴシック"/>
              </a:rPr>
              <a:t>, 2014]</a:t>
            </a:r>
          </a:p>
        </p:txBody>
      </p:sp>
      <p:pic>
        <p:nvPicPr>
          <p:cNvPr id="2" name="Son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115300" y="5829300"/>
            <a:ext cx="812800" cy="812800"/>
          </a:xfrm>
          <a:prstGeom prst="rect">
            <a:avLst/>
          </a:prstGeom>
        </p:spPr>
      </p:pic>
    </p:spTree>
    <p:custDataLst>
      <p:tags r:id="rId2"/>
    </p:custDataLst>
    <p:extLst>
      <p:ext uri="{BB962C8B-B14F-4D97-AF65-F5344CB8AC3E}">
        <p14:creationId xmlns:p14="http://schemas.microsoft.com/office/powerpoint/2010/main" val="3072716279"/>
      </p:ext>
    </p:extLst>
  </p:cSld>
  <p:clrMapOvr>
    <a:masterClrMapping/>
  </p:clrMapOvr>
  <mc:AlternateContent xmlns:mc="http://schemas.openxmlformats.org/markup-compatibility/2006">
    <mc:Choice xmlns:p14="http://schemas.microsoft.com/office/powerpoint/2010/main" Requires="p14">
      <p:transition spd="slow" p14:dur="2000" advTm="60395"/>
    </mc:Choice>
    <mc:Fallback>
      <p:transition spd="slow" advTm="60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iterate type="lt">
                                    <p:tmAbs val="0"/>
                                  </p:iterate>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grpId="1" nodeType="clickEffect">
                                  <p:stCondLst>
                                    <p:cond delay="0"/>
                                  </p:stCondLst>
                                  <p:iterate type="lt">
                                    <p:tmPct val="0"/>
                                  </p:iterate>
                                  <p:childTnLst>
                                    <p:animClr clrSpc="rgb" dir="cw">
                                      <p:cBhvr override="childStyle">
                                        <p:cTn id="32" dur="500" fill="hold"/>
                                        <p:tgtEl>
                                          <p:spTgt spid="48"/>
                                        </p:tgtEl>
                                        <p:attrNameLst>
                                          <p:attrName>style.color</p:attrName>
                                        </p:attrNameLst>
                                      </p:cBhvr>
                                      <p:to>
                                        <a:srgbClr val="E36C09"/>
                                      </p:to>
                                    </p:animClr>
                                  </p:childTnLst>
                                </p:cTn>
                              </p:par>
                              <p:par>
                                <p:cTn id="33" presetID="15" presetClass="emph" presetSubtype="0" grpId="2" nodeType="withEffect">
                                  <p:stCondLst>
                                    <p:cond delay="0"/>
                                  </p:stCondLst>
                                  <p:iterate type="lt">
                                    <p:tmAbs val="25"/>
                                  </p:iterate>
                                  <p:childTnLst>
                                    <p:set>
                                      <p:cBhvr override="childStyle">
                                        <p:cTn id="34" dur="indefinite"/>
                                        <p:tgtEl>
                                          <p:spTgt spid="48"/>
                                        </p:tgtEl>
                                        <p:attrNameLst>
                                          <p:attrName>style.fontWeight</p:attrName>
                                        </p:attrNameLst>
                                      </p:cBhvr>
                                      <p:to>
                                        <p:strVal val="bold"/>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44"/>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bldLst>
      <p:bldP spid="10" grpId="0"/>
      <p:bldP spid="9" grpId="0"/>
      <p:bldP spid="9" grpId="1"/>
      <p:bldP spid="11" grpId="0"/>
      <p:bldP spid="27" grpId="0"/>
      <p:bldP spid="30" grpId="0"/>
      <p:bldP spid="32" grpId="0"/>
      <p:bldP spid="33" grpId="0"/>
      <p:bldP spid="34" grpId="0"/>
      <p:bldP spid="35" grpId="0"/>
      <p:bldP spid="36" grpId="0"/>
      <p:bldP spid="43" grpId="0"/>
      <p:bldP spid="44" grpId="0"/>
      <p:bldP spid="45" grpId="0"/>
      <p:bldP spid="48" grpId="0"/>
      <p:bldP spid="48" grpId="1"/>
      <p:bldP spid="48"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solidFill>
                  <a:prstClr val="black"/>
                </a:solidFill>
              </a:rPr>
              <a:pPr/>
              <a:t>15</a:t>
            </a:fld>
            <a:endParaRPr lang="fr-FR" dirty="0">
              <a:solidFill>
                <a:prstClr val="black"/>
              </a:solidFill>
            </a:endParaRPr>
          </a:p>
        </p:txBody>
      </p:sp>
      <p:sp>
        <p:nvSpPr>
          <p:cNvPr id="5" name="Espace réservé du pied de page 4"/>
          <p:cNvSpPr>
            <a:spLocks noGrp="1"/>
          </p:cNvSpPr>
          <p:nvPr>
            <p:ph type="ftr" sz="quarter" idx="3"/>
          </p:nvPr>
        </p:nvSpPr>
        <p:spPr/>
        <p:txBody>
          <a:bodyPr/>
          <a:lstStyle/>
          <a:p>
            <a:r>
              <a:rPr lang="fr-FR" smtClean="0">
                <a:solidFill>
                  <a:prstClr val="black"/>
                </a:solidFill>
              </a:rPr>
              <a:t>SOUTENANCE DE THÈSE – 5 OCTOBRE 2017 – GIACALONE MATHILDE</a:t>
            </a:r>
            <a:endParaRPr lang="fr-FR" dirty="0">
              <a:solidFill>
                <a:prstClr val="black"/>
              </a:solidFill>
            </a:endParaRPr>
          </a:p>
        </p:txBody>
      </p:sp>
      <p:sp>
        <p:nvSpPr>
          <p:cNvPr id="20" name="Rectangle 19"/>
          <p:cNvSpPr/>
          <p:nvPr/>
        </p:nvSpPr>
        <p:spPr>
          <a:xfrm>
            <a:off x="312101" y="3828525"/>
            <a:ext cx="8519799" cy="830997"/>
          </a:xfrm>
          <a:prstGeom prst="rect">
            <a:avLst/>
          </a:prstGeom>
        </p:spPr>
        <p:txBody>
          <a:bodyPr wrap="square">
            <a:spAutoFit/>
          </a:bodyPr>
          <a:lstStyle/>
          <a:p>
            <a:r>
              <a:rPr lang="en-GB" sz="1200" i="1" u="sng" dirty="0" smtClean="0">
                <a:solidFill>
                  <a:prstClr val="black"/>
                </a:solidFill>
              </a:rPr>
              <a:t>Gauche</a:t>
            </a:r>
            <a:r>
              <a:rPr lang="en-GB" sz="1200" dirty="0" smtClean="0">
                <a:solidFill>
                  <a:prstClr val="black"/>
                </a:solidFill>
              </a:rPr>
              <a:t> : </a:t>
            </a:r>
            <a:r>
              <a:rPr lang="en-GB" sz="1200" dirty="0" err="1" smtClean="0">
                <a:solidFill>
                  <a:prstClr val="black"/>
                </a:solidFill>
              </a:rPr>
              <a:t>Courbes</a:t>
            </a:r>
            <a:r>
              <a:rPr lang="en-GB" sz="1200" dirty="0" smtClean="0">
                <a:solidFill>
                  <a:prstClr val="black"/>
                </a:solidFill>
              </a:rPr>
              <a:t> ROC </a:t>
            </a:r>
            <a:r>
              <a:rPr lang="en-GB" sz="1200" dirty="0" err="1" smtClean="0">
                <a:solidFill>
                  <a:prstClr val="black"/>
                </a:solidFill>
              </a:rPr>
              <a:t>obtenues</a:t>
            </a:r>
            <a:r>
              <a:rPr lang="en-GB" sz="1200" dirty="0" smtClean="0">
                <a:solidFill>
                  <a:prstClr val="black"/>
                </a:solidFill>
              </a:rPr>
              <a:t> </a:t>
            </a:r>
            <a:r>
              <a:rPr lang="en-GB" sz="1200" dirty="0" err="1" smtClean="0">
                <a:solidFill>
                  <a:prstClr val="black"/>
                </a:solidFill>
              </a:rPr>
              <a:t>en</a:t>
            </a:r>
            <a:r>
              <a:rPr lang="en-GB" sz="1200" dirty="0" smtClean="0">
                <a:solidFill>
                  <a:prstClr val="black"/>
                </a:solidFill>
              </a:rPr>
              <a:t> </a:t>
            </a:r>
            <a:r>
              <a:rPr lang="en-GB" sz="1200" dirty="0" err="1" smtClean="0">
                <a:solidFill>
                  <a:prstClr val="black"/>
                </a:solidFill>
              </a:rPr>
              <a:t>faisant</a:t>
            </a:r>
            <a:r>
              <a:rPr lang="en-GB" sz="1200" dirty="0" smtClean="0">
                <a:solidFill>
                  <a:prstClr val="black"/>
                </a:solidFill>
              </a:rPr>
              <a:t> </a:t>
            </a:r>
            <a:r>
              <a:rPr lang="en-GB" sz="1200" dirty="0" err="1" smtClean="0">
                <a:solidFill>
                  <a:prstClr val="black"/>
                </a:solidFill>
              </a:rPr>
              <a:t>varier</a:t>
            </a:r>
            <a:r>
              <a:rPr lang="en-GB" sz="1200" dirty="0" smtClean="0">
                <a:solidFill>
                  <a:prstClr val="black"/>
                </a:solidFill>
              </a:rPr>
              <a:t> le </a:t>
            </a:r>
            <a:r>
              <a:rPr lang="en-GB" sz="1200" dirty="0" err="1" smtClean="0">
                <a:solidFill>
                  <a:prstClr val="black"/>
                </a:solidFill>
              </a:rPr>
              <a:t>niveau</a:t>
            </a:r>
            <a:r>
              <a:rPr lang="en-GB" sz="1200" dirty="0" smtClean="0">
                <a:solidFill>
                  <a:prstClr val="black"/>
                </a:solidFill>
              </a:rPr>
              <a:t> de </a:t>
            </a:r>
            <a:r>
              <a:rPr lang="en-GB" sz="1200" dirty="0" err="1" smtClean="0">
                <a:solidFill>
                  <a:prstClr val="black"/>
                </a:solidFill>
              </a:rPr>
              <a:t>seuillage</a:t>
            </a:r>
            <a:r>
              <a:rPr lang="en-GB" sz="1200" dirty="0" smtClean="0">
                <a:solidFill>
                  <a:prstClr val="black"/>
                </a:solidFill>
              </a:rPr>
              <a:t> sur </a:t>
            </a:r>
            <a:r>
              <a:rPr lang="en-GB" sz="1200" dirty="0" err="1" smtClean="0">
                <a:solidFill>
                  <a:prstClr val="black"/>
                </a:solidFill>
              </a:rPr>
              <a:t>une</a:t>
            </a:r>
            <a:r>
              <a:rPr lang="en-GB" sz="1200" dirty="0" smtClean="0">
                <a:solidFill>
                  <a:prstClr val="black"/>
                </a:solidFill>
              </a:rPr>
              <a:t> carte de </a:t>
            </a:r>
            <a:r>
              <a:rPr lang="en-GB" sz="1200" dirty="0" err="1" smtClean="0">
                <a:solidFill>
                  <a:prstClr val="black"/>
                </a:solidFill>
              </a:rPr>
              <a:t>Tmax</a:t>
            </a:r>
            <a:r>
              <a:rPr lang="en-GB" sz="1200" dirty="0" smtClean="0">
                <a:solidFill>
                  <a:prstClr val="black"/>
                </a:solidFill>
              </a:rPr>
              <a:t> </a:t>
            </a:r>
            <a:r>
              <a:rPr lang="en-GB" sz="1200" dirty="0" err="1" smtClean="0">
                <a:solidFill>
                  <a:prstClr val="black"/>
                </a:solidFill>
              </a:rPr>
              <a:t>calculée</a:t>
            </a:r>
            <a:r>
              <a:rPr lang="en-GB" sz="1200" dirty="0" smtClean="0">
                <a:solidFill>
                  <a:prstClr val="black"/>
                </a:solidFill>
              </a:rPr>
              <a:t> après </a:t>
            </a:r>
            <a:r>
              <a:rPr lang="en-GB" sz="1200" dirty="0" err="1" smtClean="0">
                <a:solidFill>
                  <a:prstClr val="black"/>
                </a:solidFill>
              </a:rPr>
              <a:t>déconvolution</a:t>
            </a:r>
            <a:r>
              <a:rPr lang="en-GB" sz="1200" dirty="0" smtClean="0">
                <a:solidFill>
                  <a:prstClr val="black"/>
                </a:solidFill>
              </a:rPr>
              <a:t> avec un </a:t>
            </a:r>
            <a:r>
              <a:rPr lang="en-GB" sz="1200" dirty="0" err="1" smtClean="0">
                <a:solidFill>
                  <a:prstClr val="black"/>
                </a:solidFill>
              </a:rPr>
              <a:t>algorithme</a:t>
            </a:r>
            <a:r>
              <a:rPr lang="en-GB" sz="1200" dirty="0" smtClean="0">
                <a:solidFill>
                  <a:prstClr val="black"/>
                </a:solidFill>
              </a:rPr>
              <a:t> de type TSVD (bleu) et </a:t>
            </a:r>
            <a:r>
              <a:rPr lang="en-GB" sz="1200" dirty="0" err="1" smtClean="0">
                <a:solidFill>
                  <a:prstClr val="black"/>
                </a:solidFill>
              </a:rPr>
              <a:t>l’algorithme</a:t>
            </a:r>
            <a:r>
              <a:rPr lang="en-GB" sz="1200" dirty="0" smtClean="0">
                <a:solidFill>
                  <a:prstClr val="black"/>
                </a:solidFill>
              </a:rPr>
              <a:t> de </a:t>
            </a:r>
            <a:r>
              <a:rPr lang="en-GB" sz="1200" dirty="0" err="1" smtClean="0">
                <a:solidFill>
                  <a:prstClr val="black"/>
                </a:solidFill>
              </a:rPr>
              <a:t>Frindel</a:t>
            </a:r>
            <a:r>
              <a:rPr lang="en-GB" sz="1200" dirty="0" smtClean="0">
                <a:solidFill>
                  <a:prstClr val="black"/>
                </a:solidFill>
              </a:rPr>
              <a:t> (rouge). </a:t>
            </a:r>
            <a:r>
              <a:rPr lang="en-GB" sz="1200" i="1" u="sng" dirty="0" smtClean="0">
                <a:solidFill>
                  <a:prstClr val="black"/>
                </a:solidFill>
              </a:rPr>
              <a:t>Milieu:</a:t>
            </a:r>
            <a:r>
              <a:rPr lang="en-GB" sz="1200" dirty="0" smtClean="0">
                <a:solidFill>
                  <a:prstClr val="black"/>
                </a:solidFill>
              </a:rPr>
              <a:t> faux </a:t>
            </a:r>
            <a:r>
              <a:rPr lang="en-GB" sz="1200" dirty="0" err="1" smtClean="0">
                <a:solidFill>
                  <a:prstClr val="black"/>
                </a:solidFill>
              </a:rPr>
              <a:t>positifs</a:t>
            </a:r>
            <a:r>
              <a:rPr lang="en-GB" sz="1200" dirty="0" smtClean="0">
                <a:solidFill>
                  <a:prstClr val="black"/>
                </a:solidFill>
              </a:rPr>
              <a:t> (blanc), </a:t>
            </a:r>
            <a:r>
              <a:rPr lang="en-GB" sz="1200" dirty="0" err="1" smtClean="0">
                <a:solidFill>
                  <a:prstClr val="black"/>
                </a:solidFill>
              </a:rPr>
              <a:t>vrais</a:t>
            </a:r>
            <a:r>
              <a:rPr lang="en-GB" sz="1200" dirty="0" smtClean="0">
                <a:solidFill>
                  <a:prstClr val="black"/>
                </a:solidFill>
              </a:rPr>
              <a:t> </a:t>
            </a:r>
            <a:r>
              <a:rPr lang="en-GB" sz="1200" dirty="0" err="1" smtClean="0">
                <a:solidFill>
                  <a:prstClr val="black"/>
                </a:solidFill>
              </a:rPr>
              <a:t>positifs</a:t>
            </a:r>
            <a:r>
              <a:rPr lang="en-GB" sz="1200" dirty="0" smtClean="0">
                <a:solidFill>
                  <a:prstClr val="black"/>
                </a:solidFill>
              </a:rPr>
              <a:t> (bleu), faux </a:t>
            </a:r>
            <a:r>
              <a:rPr lang="en-GB" sz="1200" dirty="0" err="1" smtClean="0">
                <a:solidFill>
                  <a:prstClr val="black"/>
                </a:solidFill>
              </a:rPr>
              <a:t>négatifs</a:t>
            </a:r>
            <a:r>
              <a:rPr lang="en-GB" sz="1200" dirty="0" smtClean="0">
                <a:solidFill>
                  <a:prstClr val="black"/>
                </a:solidFill>
              </a:rPr>
              <a:t> (rouge) et </a:t>
            </a:r>
            <a:r>
              <a:rPr lang="en-GB" sz="1200" dirty="0" err="1" smtClean="0">
                <a:solidFill>
                  <a:prstClr val="black"/>
                </a:solidFill>
              </a:rPr>
              <a:t>vrais</a:t>
            </a:r>
            <a:r>
              <a:rPr lang="en-GB" sz="1200" dirty="0" smtClean="0">
                <a:solidFill>
                  <a:prstClr val="black"/>
                </a:solidFill>
              </a:rPr>
              <a:t> </a:t>
            </a:r>
            <a:r>
              <a:rPr lang="en-GB" sz="1200" dirty="0" err="1" smtClean="0">
                <a:solidFill>
                  <a:prstClr val="black"/>
                </a:solidFill>
              </a:rPr>
              <a:t>négatifs</a:t>
            </a:r>
            <a:r>
              <a:rPr lang="en-GB" sz="1200" dirty="0" smtClean="0">
                <a:solidFill>
                  <a:prstClr val="black"/>
                </a:solidFill>
              </a:rPr>
              <a:t> (noir) </a:t>
            </a:r>
            <a:r>
              <a:rPr lang="en-GB" sz="1200" dirty="0" err="1" smtClean="0">
                <a:solidFill>
                  <a:prstClr val="black"/>
                </a:solidFill>
              </a:rPr>
              <a:t>associés</a:t>
            </a:r>
            <a:r>
              <a:rPr lang="en-GB" sz="1200" dirty="0" smtClean="0">
                <a:solidFill>
                  <a:prstClr val="black"/>
                </a:solidFill>
              </a:rPr>
              <a:t> avec </a:t>
            </a:r>
            <a:r>
              <a:rPr lang="en-GB" sz="1200" dirty="0" err="1" smtClean="0">
                <a:solidFill>
                  <a:prstClr val="black"/>
                </a:solidFill>
              </a:rPr>
              <a:t>l’algorithme</a:t>
            </a:r>
            <a:r>
              <a:rPr lang="en-GB" sz="1200" dirty="0" smtClean="0">
                <a:solidFill>
                  <a:prstClr val="black"/>
                </a:solidFill>
              </a:rPr>
              <a:t> TSVD. </a:t>
            </a:r>
            <a:r>
              <a:rPr lang="en-GB" sz="1200" i="1" u="sng" dirty="0" err="1" smtClean="0">
                <a:solidFill>
                  <a:prstClr val="black"/>
                </a:solidFill>
              </a:rPr>
              <a:t>Droite</a:t>
            </a:r>
            <a:r>
              <a:rPr lang="en-GB" sz="1200" dirty="0" smtClean="0">
                <a:solidFill>
                  <a:prstClr val="black"/>
                </a:solidFill>
              </a:rPr>
              <a:t> : code </a:t>
            </a:r>
            <a:r>
              <a:rPr lang="en-GB" sz="1200" dirty="0" err="1" smtClean="0">
                <a:solidFill>
                  <a:prstClr val="black"/>
                </a:solidFill>
              </a:rPr>
              <a:t>couleur</a:t>
            </a:r>
            <a:r>
              <a:rPr lang="en-GB" sz="1200" dirty="0" smtClean="0">
                <a:solidFill>
                  <a:prstClr val="black"/>
                </a:solidFill>
              </a:rPr>
              <a:t> </a:t>
            </a:r>
            <a:r>
              <a:rPr lang="en-GB" sz="1200" dirty="0" err="1" smtClean="0">
                <a:solidFill>
                  <a:prstClr val="black"/>
                </a:solidFill>
              </a:rPr>
              <a:t>identique</a:t>
            </a:r>
            <a:r>
              <a:rPr lang="en-GB" sz="1200" dirty="0" smtClean="0">
                <a:solidFill>
                  <a:prstClr val="black"/>
                </a:solidFill>
              </a:rPr>
              <a:t> à la </a:t>
            </a:r>
            <a:r>
              <a:rPr lang="en-GB" sz="1200" dirty="0" err="1" smtClean="0">
                <a:solidFill>
                  <a:prstClr val="black"/>
                </a:solidFill>
              </a:rPr>
              <a:t>colonne</a:t>
            </a:r>
            <a:r>
              <a:rPr lang="en-GB" sz="1200" dirty="0" smtClean="0">
                <a:solidFill>
                  <a:prstClr val="black"/>
                </a:solidFill>
              </a:rPr>
              <a:t> du milieu </a:t>
            </a:r>
            <a:r>
              <a:rPr lang="en-GB" sz="1200" dirty="0" err="1" smtClean="0">
                <a:solidFill>
                  <a:prstClr val="black"/>
                </a:solidFill>
              </a:rPr>
              <a:t>mais</a:t>
            </a:r>
            <a:r>
              <a:rPr lang="en-GB" sz="1200" dirty="0" smtClean="0">
                <a:solidFill>
                  <a:prstClr val="black"/>
                </a:solidFill>
              </a:rPr>
              <a:t> </a:t>
            </a:r>
            <a:r>
              <a:rPr lang="en-GB" sz="1200" dirty="0" err="1" smtClean="0">
                <a:solidFill>
                  <a:prstClr val="black"/>
                </a:solidFill>
              </a:rPr>
              <a:t>résultats</a:t>
            </a:r>
            <a:r>
              <a:rPr lang="en-GB" sz="1200" dirty="0" smtClean="0">
                <a:solidFill>
                  <a:prstClr val="black"/>
                </a:solidFill>
              </a:rPr>
              <a:t> </a:t>
            </a:r>
            <a:r>
              <a:rPr lang="en-GB" sz="1200" dirty="0" err="1" smtClean="0">
                <a:solidFill>
                  <a:prstClr val="black"/>
                </a:solidFill>
              </a:rPr>
              <a:t>associés</a:t>
            </a:r>
            <a:r>
              <a:rPr lang="en-GB" sz="1200" dirty="0" smtClean="0">
                <a:solidFill>
                  <a:prstClr val="black"/>
                </a:solidFill>
              </a:rPr>
              <a:t> à </a:t>
            </a:r>
            <a:r>
              <a:rPr lang="en-GB" sz="1200" dirty="0" err="1" smtClean="0">
                <a:solidFill>
                  <a:prstClr val="black"/>
                </a:solidFill>
              </a:rPr>
              <a:t>l’algorithme</a:t>
            </a:r>
            <a:r>
              <a:rPr lang="en-GB" sz="1200" dirty="0" smtClean="0">
                <a:solidFill>
                  <a:prstClr val="black"/>
                </a:solidFill>
              </a:rPr>
              <a:t> de </a:t>
            </a:r>
            <a:r>
              <a:rPr lang="en-GB" sz="1200" dirty="0" err="1" smtClean="0">
                <a:solidFill>
                  <a:prstClr val="black"/>
                </a:solidFill>
              </a:rPr>
              <a:t>Frindel</a:t>
            </a:r>
            <a:r>
              <a:rPr lang="en-GB" sz="1200" dirty="0" smtClean="0">
                <a:solidFill>
                  <a:prstClr val="black"/>
                </a:solidFill>
              </a:rPr>
              <a:t>. </a:t>
            </a:r>
            <a:endParaRPr lang="en-GB" sz="1200" dirty="0">
              <a:solidFill>
                <a:prstClr val="black"/>
              </a:solidFill>
            </a:endParaRPr>
          </a:p>
        </p:txBody>
      </p:sp>
      <p:pic>
        <p:nvPicPr>
          <p:cNvPr id="21" name="Imag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7696" y="1412776"/>
            <a:ext cx="7971211" cy="2415749"/>
          </a:xfrm>
          <a:prstGeom prst="rect">
            <a:avLst/>
          </a:prstGeom>
        </p:spPr>
      </p:pic>
      <p:sp>
        <p:nvSpPr>
          <p:cNvPr id="26" name="ZoneTexte 25"/>
          <p:cNvSpPr txBox="1"/>
          <p:nvPr/>
        </p:nvSpPr>
        <p:spPr>
          <a:xfrm>
            <a:off x="271948" y="4797152"/>
            <a:ext cx="8559952" cy="1631216"/>
          </a:xfrm>
          <a:prstGeom prst="rect">
            <a:avLst/>
          </a:prstGeom>
          <a:noFill/>
        </p:spPr>
        <p:txBody>
          <a:bodyPr wrap="square" rtlCol="0">
            <a:spAutoFit/>
          </a:bodyPr>
          <a:lstStyle/>
          <a:p>
            <a:pPr marL="285750" indent="-285750">
              <a:buFont typeface="Wingdings" panose="05000000000000000000" pitchFamily="2" charset="2"/>
              <a:buChar char="Ø"/>
            </a:pPr>
            <a:r>
              <a:rPr lang="en-GB" sz="2000" dirty="0" err="1" smtClean="0">
                <a:solidFill>
                  <a:prstClr val="black"/>
                </a:solidFill>
              </a:rPr>
              <a:t>Mais</a:t>
            </a:r>
            <a:r>
              <a:rPr lang="en-GB" sz="2000" dirty="0" smtClean="0">
                <a:solidFill>
                  <a:prstClr val="black"/>
                </a:solidFill>
              </a:rPr>
              <a:t>…</a:t>
            </a:r>
          </a:p>
          <a:p>
            <a:pPr marL="800100" lvl="1" indent="-342900">
              <a:buFont typeface="Arial" panose="020B0604020202020204" pitchFamily="34" charset="0"/>
              <a:buChar char="•"/>
            </a:pPr>
            <a:r>
              <a:rPr lang="en-GB" sz="2000" dirty="0" err="1" smtClean="0">
                <a:solidFill>
                  <a:prstClr val="black"/>
                </a:solidFill>
              </a:rPr>
              <a:t>Testé</a:t>
            </a:r>
            <a:r>
              <a:rPr lang="en-GB" sz="2000" dirty="0" smtClean="0">
                <a:solidFill>
                  <a:prstClr val="black"/>
                </a:solidFill>
              </a:rPr>
              <a:t> </a:t>
            </a:r>
            <a:r>
              <a:rPr lang="en-GB" sz="2000" dirty="0" err="1" smtClean="0">
                <a:solidFill>
                  <a:prstClr val="black"/>
                </a:solidFill>
              </a:rPr>
              <a:t>uniquement</a:t>
            </a:r>
            <a:r>
              <a:rPr lang="en-GB" sz="2000" dirty="0" smtClean="0">
                <a:solidFill>
                  <a:prstClr val="black"/>
                </a:solidFill>
              </a:rPr>
              <a:t> sur un petit </a:t>
            </a:r>
            <a:r>
              <a:rPr lang="en-GB" sz="2000" dirty="0" err="1" smtClean="0">
                <a:solidFill>
                  <a:prstClr val="black"/>
                </a:solidFill>
              </a:rPr>
              <a:t>nombre</a:t>
            </a:r>
            <a:r>
              <a:rPr lang="en-GB" sz="2000" dirty="0" smtClean="0">
                <a:solidFill>
                  <a:prstClr val="black"/>
                </a:solidFill>
              </a:rPr>
              <a:t> de </a:t>
            </a:r>
            <a:r>
              <a:rPr lang="en-GB" sz="2000" dirty="0" err="1" smtClean="0">
                <a:solidFill>
                  <a:prstClr val="black"/>
                </a:solidFill>
              </a:rPr>
              <a:t>données</a:t>
            </a:r>
            <a:r>
              <a:rPr lang="en-GB" sz="2000" dirty="0" smtClean="0">
                <a:solidFill>
                  <a:prstClr val="black"/>
                </a:solidFill>
              </a:rPr>
              <a:t>, </a:t>
            </a:r>
            <a:r>
              <a:rPr lang="en-GB" sz="2000" dirty="0" err="1" smtClean="0">
                <a:solidFill>
                  <a:prstClr val="black"/>
                </a:solidFill>
              </a:rPr>
              <a:t>peu</a:t>
            </a:r>
            <a:r>
              <a:rPr lang="en-GB" sz="2000" dirty="0" smtClean="0">
                <a:solidFill>
                  <a:prstClr val="black"/>
                </a:solidFill>
              </a:rPr>
              <a:t> </a:t>
            </a:r>
            <a:r>
              <a:rPr lang="en-GB" sz="2000" dirty="0" err="1" smtClean="0">
                <a:solidFill>
                  <a:prstClr val="black"/>
                </a:solidFill>
              </a:rPr>
              <a:t>représentatives</a:t>
            </a:r>
            <a:r>
              <a:rPr lang="en-GB" sz="2000" dirty="0" smtClean="0">
                <a:solidFill>
                  <a:prstClr val="black"/>
                </a:solidFill>
              </a:rPr>
              <a:t> de la </a:t>
            </a:r>
            <a:r>
              <a:rPr lang="en-GB" sz="2000" dirty="0" err="1" smtClean="0">
                <a:solidFill>
                  <a:prstClr val="black"/>
                </a:solidFill>
              </a:rPr>
              <a:t>variabilité</a:t>
            </a:r>
            <a:r>
              <a:rPr lang="en-GB" sz="2000" dirty="0" smtClean="0">
                <a:solidFill>
                  <a:prstClr val="black"/>
                </a:solidFill>
              </a:rPr>
              <a:t> </a:t>
            </a:r>
            <a:r>
              <a:rPr lang="en-GB" sz="2000" dirty="0" err="1" smtClean="0">
                <a:solidFill>
                  <a:prstClr val="black"/>
                </a:solidFill>
              </a:rPr>
              <a:t>observée</a:t>
            </a:r>
            <a:r>
              <a:rPr lang="en-GB" sz="2000" dirty="0" smtClean="0">
                <a:solidFill>
                  <a:prstClr val="black"/>
                </a:solidFill>
              </a:rPr>
              <a:t> sur les </a:t>
            </a:r>
            <a:r>
              <a:rPr lang="en-GB" sz="2000" dirty="0" err="1" smtClean="0">
                <a:solidFill>
                  <a:prstClr val="black"/>
                </a:solidFill>
              </a:rPr>
              <a:t>cohortes</a:t>
            </a:r>
            <a:r>
              <a:rPr lang="en-GB" sz="2000" dirty="0" smtClean="0">
                <a:solidFill>
                  <a:prstClr val="black"/>
                </a:solidFill>
              </a:rPr>
              <a:t> de patients AVC</a:t>
            </a:r>
          </a:p>
          <a:p>
            <a:pPr marL="800100" lvl="1" indent="-342900">
              <a:buFont typeface="Arial" panose="020B0604020202020204" pitchFamily="34" charset="0"/>
              <a:buChar char="•"/>
            </a:pPr>
            <a:r>
              <a:rPr lang="en-GB" sz="2000" dirty="0" smtClean="0">
                <a:solidFill>
                  <a:prstClr val="black"/>
                </a:solidFill>
              </a:rPr>
              <a:t>Optimisation des </a:t>
            </a:r>
            <a:r>
              <a:rPr lang="en-GB" sz="2000" dirty="0" err="1" smtClean="0">
                <a:solidFill>
                  <a:prstClr val="black"/>
                </a:solidFill>
              </a:rPr>
              <a:t>paramètres</a:t>
            </a:r>
            <a:r>
              <a:rPr lang="en-GB" sz="2000" dirty="0" smtClean="0">
                <a:solidFill>
                  <a:prstClr val="black"/>
                </a:solidFill>
              </a:rPr>
              <a:t> de </a:t>
            </a:r>
            <a:r>
              <a:rPr lang="en-GB" sz="2000" dirty="0" err="1" smtClean="0">
                <a:solidFill>
                  <a:prstClr val="black"/>
                </a:solidFill>
              </a:rPr>
              <a:t>l’algorithme</a:t>
            </a:r>
            <a:r>
              <a:rPr lang="en-GB" sz="2000" dirty="0" smtClean="0">
                <a:solidFill>
                  <a:prstClr val="black"/>
                </a:solidFill>
              </a:rPr>
              <a:t> </a:t>
            </a:r>
            <a:r>
              <a:rPr lang="en-GB" sz="2000" dirty="0" err="1" smtClean="0">
                <a:solidFill>
                  <a:prstClr val="black"/>
                </a:solidFill>
              </a:rPr>
              <a:t>réalisée</a:t>
            </a:r>
            <a:r>
              <a:rPr lang="en-GB" sz="2000" dirty="0" smtClean="0">
                <a:solidFill>
                  <a:prstClr val="black"/>
                </a:solidFill>
              </a:rPr>
              <a:t> </a:t>
            </a:r>
            <a:r>
              <a:rPr lang="en-GB" sz="2000" dirty="0" err="1" smtClean="0">
                <a:solidFill>
                  <a:prstClr val="black"/>
                </a:solidFill>
              </a:rPr>
              <a:t>uniquement</a:t>
            </a:r>
            <a:r>
              <a:rPr lang="en-GB" sz="2000" dirty="0" smtClean="0">
                <a:solidFill>
                  <a:prstClr val="black"/>
                </a:solidFill>
              </a:rPr>
              <a:t> de </a:t>
            </a:r>
            <a:r>
              <a:rPr lang="en-GB" sz="2000" dirty="0" err="1" smtClean="0">
                <a:solidFill>
                  <a:prstClr val="black"/>
                </a:solidFill>
              </a:rPr>
              <a:t>façon</a:t>
            </a:r>
            <a:r>
              <a:rPr lang="en-GB" sz="2000" dirty="0" smtClean="0">
                <a:solidFill>
                  <a:prstClr val="black"/>
                </a:solidFill>
              </a:rPr>
              <a:t> </a:t>
            </a:r>
            <a:r>
              <a:rPr lang="en-GB" sz="2000" dirty="0" err="1" smtClean="0">
                <a:solidFill>
                  <a:prstClr val="black"/>
                </a:solidFill>
              </a:rPr>
              <a:t>supervisée</a:t>
            </a:r>
            <a:endParaRPr lang="en-GB" sz="2000" dirty="0" smtClean="0">
              <a:solidFill>
                <a:prstClr val="black"/>
              </a:solidFill>
            </a:endParaRPr>
          </a:p>
        </p:txBody>
      </p:sp>
      <p:sp>
        <p:nvSpPr>
          <p:cNvPr id="12" name="Titre 1"/>
          <p:cNvSpPr>
            <a:spLocks noGrp="1"/>
          </p:cNvSpPr>
          <p:nvPr>
            <p:ph type="ctrTitle"/>
          </p:nvPr>
        </p:nvSpPr>
        <p:spPr>
          <a:xfrm>
            <a:off x="0" y="1"/>
            <a:ext cx="4551924"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IRM DE PERFUSION QUANTITATIVE </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10" name="Sous-titre 2"/>
          <p:cNvSpPr txBox="1">
            <a:spLocks/>
          </p:cNvSpPr>
          <p:nvPr/>
        </p:nvSpPr>
        <p:spPr>
          <a:xfrm>
            <a:off x="0" y="404664"/>
            <a:ext cx="5868144" cy="360040"/>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ALGORITHME DE DÉCONVOLUTION [FRINDEL,2014] </a:t>
            </a:r>
            <a:endParaRPr lang="fr-FR" sz="1800" b="1" i="0" spc="150" dirty="0">
              <a:ln w="11430"/>
            </a:endParaRPr>
          </a:p>
        </p:txBody>
      </p:sp>
      <p:sp>
        <p:nvSpPr>
          <p:cNvPr id="2" name="ZoneTexte 1"/>
          <p:cNvSpPr txBox="1"/>
          <p:nvPr/>
        </p:nvSpPr>
        <p:spPr>
          <a:xfrm>
            <a:off x="271948" y="909394"/>
            <a:ext cx="7852086"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Des propriétés de convergence globale et des performances encourageantes… </a:t>
            </a:r>
            <a:endParaRPr lang="fr-FR" dirty="0"/>
          </a:p>
        </p:txBody>
      </p:sp>
      <p:pic>
        <p:nvPicPr>
          <p:cNvPr id="3" name="Son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28401121"/>
      </p:ext>
    </p:extLst>
  </p:cSld>
  <p:clrMapOvr>
    <a:masterClrMapping/>
  </p:clrMapOvr>
  <mc:AlternateContent xmlns:mc="http://schemas.openxmlformats.org/markup-compatibility/2006">
    <mc:Choice xmlns:p14="http://schemas.microsoft.com/office/powerpoint/2010/main" Requires="p14">
      <p:transition spd="slow" p14:dur="2000" advTm="36203"/>
    </mc:Choice>
    <mc:Fallback>
      <p:transition spd="slow" advTm="36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16</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ZoneTexte 5"/>
          <p:cNvSpPr txBox="1"/>
          <p:nvPr/>
        </p:nvSpPr>
        <p:spPr>
          <a:xfrm>
            <a:off x="160192" y="2420888"/>
            <a:ext cx="4266474" cy="707886"/>
          </a:xfrm>
          <a:prstGeom prst="rect">
            <a:avLst/>
          </a:prstGeom>
          <a:noFill/>
        </p:spPr>
        <p:txBody>
          <a:bodyPr wrap="square" rtlCol="0">
            <a:spAutoFit/>
          </a:bodyPr>
          <a:lstStyle/>
          <a:p>
            <a:pPr marL="285750" indent="-285750">
              <a:buFont typeface="Wingdings" panose="05000000000000000000" pitchFamily="2" charset="2"/>
              <a:buChar char="Ø"/>
            </a:pPr>
            <a:r>
              <a:rPr lang="fr-FR" sz="2000" dirty="0" smtClean="0">
                <a:solidFill>
                  <a:prstClr val="black"/>
                </a:solidFill>
                <a:latin typeface="Calibri"/>
              </a:rPr>
              <a:t>Besoin d’un simulateur intégrant une topographie des tissus réaliste</a:t>
            </a:r>
            <a:endParaRPr lang="fr-FR" sz="2000" dirty="0">
              <a:solidFill>
                <a:prstClr val="black"/>
              </a:solidFill>
              <a:latin typeface="Calibri"/>
            </a:endParaRPr>
          </a:p>
        </p:txBody>
      </p:sp>
      <p:pic>
        <p:nvPicPr>
          <p:cNvPr id="7" name="Picture 2"/>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a:ext>
            </a:extLst>
          </a:blip>
          <a:srcRect/>
          <a:stretch/>
        </p:blipFill>
        <p:spPr bwMode="auto">
          <a:xfrm>
            <a:off x="4536911" y="2227177"/>
            <a:ext cx="4355569" cy="2209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Espace réservé du contenu 3"/>
          <p:cNvSpPr txBox="1">
            <a:spLocks/>
          </p:cNvSpPr>
          <p:nvPr/>
        </p:nvSpPr>
        <p:spPr bwMode="auto">
          <a:xfrm>
            <a:off x="4765370" y="4162392"/>
            <a:ext cx="1373261" cy="25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Wingdings" pitchFamily="2" charset="2"/>
              <a:buChar char="§"/>
              <a:defRPr sz="2400" b="1" kern="1200">
                <a:solidFill>
                  <a:schemeClr val="tx1"/>
                </a:solidFill>
                <a:latin typeface="+mn-lt"/>
                <a:ea typeface="ＭＳ Ｐゴシック" pitchFamily="-109" charset="-128"/>
                <a:cs typeface="ＭＳ Ｐゴシック"/>
              </a:defRPr>
            </a:lvl1pPr>
            <a:lvl2pPr marL="742950" indent="-28575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pitchFamily="-109" charset="-128"/>
                <a:cs typeface="ＭＳ Ｐゴシック"/>
              </a:defRPr>
            </a:lvl2pPr>
            <a:lvl3pPr marL="1143000" indent="-228600" algn="l" defTabSz="457200" rtl="0" eaLnBrk="0" fontAlgn="base" hangingPunct="0">
              <a:spcBef>
                <a:spcPct val="20000"/>
              </a:spcBef>
              <a:spcAft>
                <a:spcPct val="0"/>
              </a:spcAft>
              <a:buFont typeface="Courier New" pitchFamily="49" charset="0"/>
              <a:buChar char="o"/>
              <a:defRPr sz="2000" kern="1200">
                <a:solidFill>
                  <a:schemeClr val="tx1"/>
                </a:solidFill>
                <a:latin typeface="+mn-lt"/>
                <a:ea typeface="ＭＳ Ｐゴシック" pitchFamily="-109" charset="-128"/>
                <a:cs typeface="ＭＳ Ｐゴシック"/>
              </a:defRPr>
            </a:lvl3pPr>
            <a:lvl4pPr marL="1600200" indent="-228600" algn="l" defTabSz="457200" rtl="0" eaLnBrk="0" fontAlgn="base" hangingPunct="0">
              <a:spcBef>
                <a:spcPct val="20000"/>
              </a:spcBef>
              <a:spcAft>
                <a:spcPct val="0"/>
              </a:spcAft>
              <a:buFont typeface="Arial" pitchFamily="34" charset="0"/>
              <a:buChar char="–"/>
              <a:defRPr kern="1200">
                <a:solidFill>
                  <a:schemeClr val="tx1"/>
                </a:solidFill>
                <a:latin typeface="+mn-lt"/>
                <a:ea typeface="ＭＳ Ｐゴシック" pitchFamily="-109" charset="-128"/>
                <a:cs typeface="ＭＳ Ｐゴシック"/>
              </a:defRPr>
            </a:lvl4pPr>
            <a:lvl5pPr marL="2057400" indent="-228600" algn="l" defTabSz="457200" rtl="0" eaLnBrk="0" fontAlgn="base" hangingPunct="0">
              <a:spcBef>
                <a:spcPct val="20000"/>
              </a:spcBef>
              <a:spcAft>
                <a:spcPct val="0"/>
              </a:spcAft>
              <a:buFont typeface="Arial" pitchFamily="34" charset="0"/>
              <a:buChar char="»"/>
              <a:defRPr kern="1200">
                <a:solidFill>
                  <a:schemeClr val="tx1"/>
                </a:solidFill>
                <a:latin typeface="+mn-lt"/>
                <a:ea typeface="ＭＳ Ｐゴシック" pitchFamily="-109"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ct val="0"/>
              </a:spcBef>
              <a:buFont typeface="Wingdings" pitchFamily="2" charset="2"/>
              <a:buNone/>
            </a:pPr>
            <a:r>
              <a:rPr lang="fr-FR" sz="1200" b="0" dirty="0" smtClean="0">
                <a:solidFill>
                  <a:schemeClr val="accent6">
                    <a:lumMod val="75000"/>
                  </a:schemeClr>
                </a:solidFill>
              </a:rPr>
              <a:t>[</a:t>
            </a:r>
            <a:r>
              <a:rPr lang="fr-FR" sz="1200" b="0" dirty="0" err="1" smtClean="0">
                <a:solidFill>
                  <a:schemeClr val="accent6">
                    <a:lumMod val="75000"/>
                  </a:schemeClr>
                </a:solidFill>
              </a:rPr>
              <a:t>Kudo</a:t>
            </a:r>
            <a:r>
              <a:rPr lang="fr-FR" sz="1200" b="0" dirty="0" smtClean="0">
                <a:solidFill>
                  <a:schemeClr val="accent6">
                    <a:lumMod val="75000"/>
                  </a:schemeClr>
                </a:solidFill>
              </a:rPr>
              <a:t> et al., 2013]</a:t>
            </a:r>
            <a:endParaRPr lang="fr-FR" sz="1200" dirty="0">
              <a:solidFill>
                <a:schemeClr val="accent6">
                  <a:lumMod val="75000"/>
                </a:schemeClr>
              </a:solidFill>
            </a:endParaRPr>
          </a:p>
        </p:txBody>
      </p:sp>
      <p:sp>
        <p:nvSpPr>
          <p:cNvPr id="9" name="ZoneTexte 8"/>
          <p:cNvSpPr txBox="1"/>
          <p:nvPr/>
        </p:nvSpPr>
        <p:spPr>
          <a:xfrm>
            <a:off x="2123728" y="4534088"/>
            <a:ext cx="6318703" cy="1631216"/>
          </a:xfrm>
          <a:prstGeom prst="rect">
            <a:avLst/>
          </a:prstGeom>
          <a:noFill/>
        </p:spPr>
        <p:txBody>
          <a:bodyPr wrap="square" rtlCol="0">
            <a:spAutoFit/>
          </a:bodyPr>
          <a:lstStyle/>
          <a:p>
            <a:pPr marL="285750" indent="-285750">
              <a:buFont typeface="Wingdings" panose="05000000000000000000" pitchFamily="2" charset="2"/>
              <a:buChar char="Ø"/>
            </a:pPr>
            <a:r>
              <a:rPr lang="fr-FR" sz="2000" dirty="0" smtClean="0"/>
              <a:t>Nouvelles s</a:t>
            </a:r>
            <a:r>
              <a:rPr lang="fr-FR" sz="2000" dirty="0" smtClean="0">
                <a:latin typeface="+mn-lt"/>
              </a:rPr>
              <a:t>ources de variabilité prises en compte par rapport à l’existant:</a:t>
            </a:r>
          </a:p>
          <a:p>
            <a:pPr marL="800100" lvl="1" indent="-342900">
              <a:buFont typeface="Arial" panose="020B0604020202020204" pitchFamily="34" charset="0"/>
              <a:buChar char="•"/>
            </a:pPr>
            <a:r>
              <a:rPr lang="fr-FR" sz="2000" dirty="0" smtClean="0"/>
              <a:t>Topographie </a:t>
            </a:r>
            <a:r>
              <a:rPr lang="fr-FR" sz="2000" dirty="0"/>
              <a:t>des tissus</a:t>
            </a:r>
          </a:p>
          <a:p>
            <a:pPr marL="800100" lvl="1" indent="-342900">
              <a:buFont typeface="Arial" panose="020B0604020202020204" pitchFamily="34" charset="0"/>
              <a:buChar char="•"/>
            </a:pPr>
            <a:r>
              <a:rPr lang="fr-FR" sz="2000" dirty="0"/>
              <a:t>Bruit biologique des paramètres </a:t>
            </a:r>
            <a:r>
              <a:rPr lang="fr-FR" sz="2000" dirty="0" smtClean="0"/>
              <a:t>hémodynamiques</a:t>
            </a:r>
            <a:endParaRPr lang="fr-FR" sz="2000" dirty="0"/>
          </a:p>
          <a:p>
            <a:pPr marL="800100" lvl="1" indent="-342900">
              <a:buFont typeface="Arial" panose="020B0604020202020204" pitchFamily="34" charset="0"/>
              <a:buChar char="•"/>
            </a:pPr>
            <a:r>
              <a:rPr lang="fr-FR" sz="2000" dirty="0"/>
              <a:t>Estimation de la fonction d’entrée </a:t>
            </a:r>
            <a:r>
              <a:rPr lang="fr-FR" sz="2000" dirty="0" smtClean="0"/>
              <a:t>artérielle</a:t>
            </a:r>
            <a:endParaRPr lang="en-GB" sz="2000" dirty="0">
              <a:latin typeface="+mn-lt"/>
            </a:endParaRPr>
          </a:p>
        </p:txBody>
      </p:sp>
      <p:sp>
        <p:nvSpPr>
          <p:cNvPr id="12" name="Titre 1"/>
          <p:cNvSpPr txBox="1">
            <a:spLocks/>
          </p:cNvSpPr>
          <p:nvPr/>
        </p:nvSpPr>
        <p:spPr>
          <a:xfrm>
            <a:off x="0" y="1"/>
            <a:ext cx="9144000" cy="476671"/>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smtClean="0">
                <a:ln w="11430"/>
                <a:solidFill>
                  <a:schemeClr val="accent2">
                    <a:lumMod val="75000"/>
                  </a:schemeClr>
                </a:solidFill>
                <a:effectLst>
                  <a:outerShdw blurRad="25400" algn="tl" rotWithShape="0">
                    <a:srgbClr val="000000">
                      <a:alpha val="43000"/>
                    </a:srgbClr>
                  </a:outerShdw>
                </a:effectLst>
              </a:rPr>
              <a:t>OUTIL DE SIMULATION POUR LA VALIDATION</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13" name="Étoile à 7 branches 12"/>
          <p:cNvSpPr/>
          <p:nvPr/>
        </p:nvSpPr>
        <p:spPr>
          <a:xfrm>
            <a:off x="179512" y="3307920"/>
            <a:ext cx="2371155" cy="1705256"/>
          </a:xfrm>
          <a:prstGeom prst="star7">
            <a:avLst/>
          </a:prstGeom>
          <a:solidFill>
            <a:schemeClr val="accent2">
              <a:lumMod val="20000"/>
              <a:lumOff val="80000"/>
            </a:schemeClr>
          </a:solidFill>
          <a:ln>
            <a:solidFill>
              <a:schemeClr val="accent2">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400" dirty="0"/>
          </a:p>
        </p:txBody>
      </p:sp>
      <p:sp>
        <p:nvSpPr>
          <p:cNvPr id="14" name="ZoneTexte 13"/>
          <p:cNvSpPr txBox="1"/>
          <p:nvPr/>
        </p:nvSpPr>
        <p:spPr>
          <a:xfrm>
            <a:off x="523645" y="3708766"/>
            <a:ext cx="1682887" cy="954107"/>
          </a:xfrm>
          <a:prstGeom prst="rect">
            <a:avLst/>
          </a:prstGeom>
          <a:noFill/>
        </p:spPr>
        <p:txBody>
          <a:bodyPr wrap="square" rtlCol="0">
            <a:spAutoFit/>
          </a:bodyPr>
          <a:lstStyle/>
          <a:p>
            <a:pPr algn="ctr"/>
            <a:r>
              <a:rPr lang="fr-FR" sz="1400" dirty="0" smtClean="0">
                <a:latin typeface="+mn-lt"/>
              </a:rPr>
              <a:t>Outil de simulation pour l’étude d’algorithmes de </a:t>
            </a:r>
            <a:r>
              <a:rPr lang="fr-FR" sz="1400" dirty="0" err="1" smtClean="0">
                <a:latin typeface="+mn-lt"/>
              </a:rPr>
              <a:t>déconvolution</a:t>
            </a:r>
            <a:endParaRPr lang="en-GB" sz="1200" dirty="0"/>
          </a:p>
        </p:txBody>
      </p:sp>
      <p:sp>
        <p:nvSpPr>
          <p:cNvPr id="15" name="ZoneTexte 14"/>
          <p:cNvSpPr txBox="1"/>
          <p:nvPr/>
        </p:nvSpPr>
        <p:spPr>
          <a:xfrm>
            <a:off x="329919" y="6165304"/>
            <a:ext cx="3592989" cy="400110"/>
          </a:xfrm>
          <a:prstGeom prst="rect">
            <a:avLst/>
          </a:prstGeom>
          <a:noFill/>
          <a:ln>
            <a:noFill/>
          </a:ln>
        </p:spPr>
        <p:txBody>
          <a:bodyPr wrap="square" rtlCol="0">
            <a:spAutoFit/>
          </a:bodyPr>
          <a:lstStyle/>
          <a:p>
            <a:r>
              <a:rPr lang="fr-FR" sz="2000" dirty="0" smtClean="0">
                <a:solidFill>
                  <a:prstClr val="black"/>
                </a:solidFill>
                <a:latin typeface="Calibri"/>
              </a:rPr>
              <a:t>Sur la </a:t>
            </a:r>
            <a:r>
              <a:rPr lang="fr-FR" sz="2000" b="1" dirty="0" smtClean="0">
                <a:solidFill>
                  <a:prstClr val="black"/>
                </a:solidFill>
                <a:latin typeface="Calibri"/>
              </a:rPr>
              <a:t>Virtual Imaging Platform</a:t>
            </a:r>
          </a:p>
        </p:txBody>
      </p:sp>
      <p:sp>
        <p:nvSpPr>
          <p:cNvPr id="16" name="Étoile à 5 branches 15"/>
          <p:cNvSpPr/>
          <p:nvPr/>
        </p:nvSpPr>
        <p:spPr>
          <a:xfrm>
            <a:off x="48170" y="6205374"/>
            <a:ext cx="287827" cy="283188"/>
          </a:xfrm>
          <a:prstGeom prst="star5">
            <a:avLst/>
          </a:prstGeom>
          <a:solidFill>
            <a:schemeClr val="accent6">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cs typeface="Arial" panose="020B0604020202020204" pitchFamily="34" charset="0"/>
            </a:endParaRPr>
          </a:p>
        </p:txBody>
      </p:sp>
      <p:sp>
        <p:nvSpPr>
          <p:cNvPr id="19" name="Rectangle 18"/>
          <p:cNvSpPr/>
          <p:nvPr/>
        </p:nvSpPr>
        <p:spPr>
          <a:xfrm>
            <a:off x="1769512" y="980728"/>
            <a:ext cx="5604976" cy="1098700"/>
          </a:xfrm>
          <a:prstGeom prst="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graphicFrame>
        <p:nvGraphicFramePr>
          <p:cNvPr id="20" name="Objet 19"/>
          <p:cNvGraphicFramePr>
            <a:graphicFrameLocks noChangeAspect="1"/>
          </p:cNvGraphicFramePr>
          <p:nvPr>
            <p:extLst>
              <p:ext uri="{D42A27DB-BD31-4B8C-83A1-F6EECF244321}">
                <p14:modId xmlns:p14="http://schemas.microsoft.com/office/powerpoint/2010/main" val="1926094829"/>
              </p:ext>
            </p:extLst>
          </p:nvPr>
        </p:nvGraphicFramePr>
        <p:xfrm>
          <a:off x="1951667" y="1020279"/>
          <a:ext cx="5170487" cy="1006475"/>
        </p:xfrm>
        <a:graphic>
          <a:graphicData uri="http://schemas.openxmlformats.org/presentationml/2006/ole">
            <mc:AlternateContent xmlns:mc="http://schemas.openxmlformats.org/markup-compatibility/2006">
              <mc:Choice xmlns:v="urn:schemas-microsoft-com:vml" Requires="v">
                <p:oleObj spid="_x0000_s60756" name="Equation" r:id="rId8" imgW="3530520" imgH="685800" progId="Equation.DSMT4">
                  <p:embed/>
                </p:oleObj>
              </mc:Choice>
              <mc:Fallback>
                <p:oleObj name="Equation" r:id="rId8" imgW="3530520" imgH="685800" progId="Equation.DSMT4">
                  <p:embed/>
                  <p:pic>
                    <p:nvPicPr>
                      <p:cNvPr id="0" name=""/>
                      <p:cNvPicPr>
                        <a:picLocks noChangeAspect="1" noChangeArrowheads="1"/>
                      </p:cNvPicPr>
                      <p:nvPr/>
                    </p:nvPicPr>
                    <p:blipFill>
                      <a:blip r:embed="rId9"/>
                      <a:srcRect/>
                      <a:stretch>
                        <a:fillRect/>
                      </a:stretch>
                    </p:blipFill>
                    <p:spPr bwMode="auto">
                      <a:xfrm>
                        <a:off x="1951667" y="1020279"/>
                        <a:ext cx="5170487" cy="1006475"/>
                      </a:xfrm>
                      <a:prstGeom prst="rect">
                        <a:avLst/>
                      </a:prstGeom>
                      <a:noFill/>
                      <a:ln>
                        <a:noFill/>
                      </a:ln>
                    </p:spPr>
                  </p:pic>
                </p:oleObj>
              </mc:Fallback>
            </mc:AlternateContent>
          </a:graphicData>
        </a:graphic>
      </p:graphicFrame>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725456084"/>
      </p:ext>
    </p:extLst>
  </p:cSld>
  <p:clrMapOvr>
    <a:masterClrMapping/>
  </p:clrMapOvr>
  <mc:AlternateContent xmlns:mc="http://schemas.openxmlformats.org/markup-compatibility/2006">
    <mc:Choice xmlns:p14="http://schemas.microsoft.com/office/powerpoint/2010/main" Requires="p14">
      <p:transition spd="slow" p14:dur="2000" advTm="48635"/>
    </mc:Choice>
    <mc:Fallback>
      <p:transition spd="slow" advTm="48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620688"/>
            <a:ext cx="8928992" cy="1296144"/>
          </a:xfrm>
          <a:prstGeom prst="rect">
            <a:avLst/>
          </a:prstGeom>
          <a:solidFill>
            <a:schemeClr val="accent6">
              <a:lumMod val="20000"/>
              <a:lumOff val="80000"/>
            </a:schemeClr>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graphicFrame>
        <p:nvGraphicFramePr>
          <p:cNvPr id="38" name="Objet 37"/>
          <p:cNvGraphicFramePr>
            <a:graphicFrameLocks noChangeAspect="1"/>
          </p:cNvGraphicFramePr>
          <p:nvPr>
            <p:extLst>
              <p:ext uri="{D42A27DB-BD31-4B8C-83A1-F6EECF244321}">
                <p14:modId xmlns:p14="http://schemas.microsoft.com/office/powerpoint/2010/main" val="3238282177"/>
              </p:ext>
            </p:extLst>
          </p:nvPr>
        </p:nvGraphicFramePr>
        <p:xfrm>
          <a:off x="125413" y="657225"/>
          <a:ext cx="8893175" cy="1206500"/>
        </p:xfrm>
        <a:graphic>
          <a:graphicData uri="http://schemas.openxmlformats.org/presentationml/2006/ole">
            <mc:AlternateContent xmlns:mc="http://schemas.openxmlformats.org/markup-compatibility/2006">
              <mc:Choice xmlns:v="urn:schemas-microsoft-com:vml" Requires="v">
                <p:oleObj spid="_x0000_s61767" name="Equation" r:id="rId6" imgW="4470120" imgH="622080" progId="Equation.DSMT4">
                  <p:embed/>
                </p:oleObj>
              </mc:Choice>
              <mc:Fallback>
                <p:oleObj name="Equation" r:id="rId6" imgW="4470120" imgH="622080" progId="Equation.DSMT4">
                  <p:embed/>
                  <p:pic>
                    <p:nvPicPr>
                      <p:cNvPr id="0" name=""/>
                      <p:cNvPicPr/>
                      <p:nvPr/>
                    </p:nvPicPr>
                    <p:blipFill>
                      <a:blip r:embed="rId7"/>
                      <a:stretch>
                        <a:fillRect/>
                      </a:stretch>
                    </p:blipFill>
                    <p:spPr>
                      <a:xfrm>
                        <a:off x="125413" y="657225"/>
                        <a:ext cx="8893175" cy="1206500"/>
                      </a:xfrm>
                      <a:prstGeom prst="rect">
                        <a:avLst/>
                      </a:prstGeom>
                    </p:spPr>
                  </p:pic>
                </p:oleObj>
              </mc:Fallback>
            </mc:AlternateContent>
          </a:graphicData>
        </a:graphic>
      </p:graphicFrame>
      <p:sp>
        <p:nvSpPr>
          <p:cNvPr id="4" name="Espace réservé du numéro de diapositive 3"/>
          <p:cNvSpPr>
            <a:spLocks noGrp="1"/>
          </p:cNvSpPr>
          <p:nvPr>
            <p:ph type="sldNum" sz="quarter" idx="4"/>
          </p:nvPr>
        </p:nvSpPr>
        <p:spPr/>
        <p:txBody>
          <a:bodyPr/>
          <a:lstStyle/>
          <a:p>
            <a:fld id="{F73D71E4-42A1-4365-8AFE-8410F9D88E31}" type="slidenum">
              <a:rPr lang="fr-FR" smtClean="0"/>
              <a:pPr/>
              <a:t>17</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35"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a:ln w="11430"/>
                <a:solidFill>
                  <a:schemeClr val="accent2">
                    <a:lumMod val="75000"/>
                  </a:schemeClr>
                </a:solidFill>
                <a:effectLst>
                  <a:outerShdw blurRad="25400" algn="tl" rotWithShape="0">
                    <a:srgbClr val="000000">
                      <a:alpha val="43000"/>
                    </a:srgbClr>
                  </a:outerShdw>
                </a:effectLst>
              </a:rPr>
              <a:t>OPTIMISATION DES PARAMÈTRES DE </a:t>
            </a:r>
            <a:r>
              <a:rPr lang="fr-FR" sz="2000" spc="150" dirty="0" smtClean="0">
                <a:ln w="11430"/>
                <a:solidFill>
                  <a:schemeClr val="accent2">
                    <a:lumMod val="75000"/>
                  </a:schemeClr>
                </a:solidFill>
                <a:effectLst>
                  <a:outerShdw blurRad="25400" algn="tl" rotWithShape="0">
                    <a:srgbClr val="000000">
                      <a:alpha val="43000"/>
                    </a:srgbClr>
                  </a:outerShdw>
                </a:effectLst>
              </a:rPr>
              <a:t>RÉGULARISATION</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mc:AlternateContent xmlns:mc="http://schemas.openxmlformats.org/markup-compatibility/2006" xmlns:a14="http://schemas.microsoft.com/office/drawing/2010/main">
        <mc:Choice Requires="a14">
          <p:sp>
            <p:nvSpPr>
              <p:cNvPr id="22" name="ZoneTexte 21"/>
              <p:cNvSpPr txBox="1"/>
              <p:nvPr/>
            </p:nvSpPr>
            <p:spPr>
              <a:xfrm>
                <a:off x="323527" y="2132856"/>
                <a:ext cx="8496945" cy="1631216"/>
              </a:xfrm>
              <a:prstGeom prst="rect">
                <a:avLst/>
              </a:prstGeom>
              <a:noFill/>
            </p:spPr>
            <p:txBody>
              <a:bodyPr wrap="square" rtlCol="0">
                <a:spAutoFit/>
              </a:bodyPr>
              <a:lstStyle/>
              <a:p>
                <a:pPr marL="285750" indent="-285750">
                  <a:buFont typeface="Wingdings" panose="05000000000000000000" pitchFamily="2" charset="2"/>
                  <a:buChar char="Ø"/>
                </a:pPr>
                <a:r>
                  <a:rPr lang="fr-FR" sz="2000" dirty="0" smtClean="0">
                    <a:solidFill>
                      <a:schemeClr val="tx1"/>
                    </a:solidFill>
                  </a:rPr>
                  <a:t>Deux paramètres de régularisation à optimiser :</a:t>
                </a:r>
              </a:p>
              <a:p>
                <a:pPr marL="800100" lvl="1" indent="-342900">
                  <a:buFont typeface="Arial" panose="020B0604020202020204" pitchFamily="34" charset="0"/>
                  <a:buChar char="•"/>
                </a:pPr>
                <a14:m>
                  <m:oMath xmlns:m="http://schemas.openxmlformats.org/officeDocument/2006/math">
                    <m:sSub>
                      <m:sSubPr>
                        <m:ctrlPr>
                          <a:rPr lang="fr-FR" sz="2000" b="0" i="1" smtClean="0">
                            <a:solidFill>
                              <a:schemeClr val="tx1"/>
                            </a:solidFill>
                            <a:latin typeface="Cambria Math" charset="0"/>
                          </a:rPr>
                        </m:ctrlPr>
                      </m:sSubPr>
                      <m:e>
                        <m:r>
                          <m:rPr>
                            <m:sty m:val="p"/>
                          </m:rPr>
                          <a:rPr lang="fr-FR" sz="2000" b="0" i="1" smtClean="0">
                            <a:solidFill>
                              <a:schemeClr val="tx1"/>
                            </a:solidFill>
                            <a:latin typeface="Cambria Math"/>
                          </a:rPr>
                          <m:t>λ</m:t>
                        </m:r>
                      </m:e>
                      <m:sub>
                        <m:r>
                          <a:rPr lang="fr-FR" sz="2000" b="0" i="1" smtClean="0">
                            <a:solidFill>
                              <a:schemeClr val="tx1"/>
                            </a:solidFill>
                            <a:latin typeface="Cambria Math"/>
                          </a:rPr>
                          <m:t>𝑡</m:t>
                        </m:r>
                      </m:sub>
                    </m:sSub>
                  </m:oMath>
                </a14:m>
                <a:r>
                  <a:rPr lang="fr-FR" sz="2000" b="0" dirty="0" smtClean="0">
                    <a:solidFill>
                      <a:schemeClr val="tx1"/>
                    </a:solidFill>
                  </a:rPr>
                  <a:t> : </a:t>
                </a:r>
                <a:r>
                  <a:rPr lang="fr-FR" sz="2000" dirty="0">
                    <a:solidFill>
                      <a:schemeClr val="tx1"/>
                    </a:solidFill>
                  </a:rPr>
                  <a:t>compromis entre l'attache aux données et le terme de régularisation </a:t>
                </a:r>
                <a:r>
                  <a:rPr lang="fr-FR" sz="2000" dirty="0" smtClean="0">
                    <a:solidFill>
                      <a:schemeClr val="tx1"/>
                    </a:solidFill>
                  </a:rPr>
                  <a:t>temporelle</a:t>
                </a:r>
                <a:endParaRPr lang="fr-FR" sz="2000" dirty="0"/>
              </a:p>
              <a:p>
                <a:pPr marL="800100" lvl="1" indent="-342900">
                  <a:buFont typeface="Arial" panose="020B0604020202020204" pitchFamily="34" charset="0"/>
                  <a:buChar char="•"/>
                </a:pPr>
                <a14:m>
                  <m:oMath xmlns:m="http://schemas.openxmlformats.org/officeDocument/2006/math">
                    <m:sSub>
                      <m:sSubPr>
                        <m:ctrlPr>
                          <a:rPr lang="fr-FR" sz="2000" i="1">
                            <a:solidFill>
                              <a:schemeClr val="tx1"/>
                            </a:solidFill>
                            <a:latin typeface="Cambria Math" charset="0"/>
                          </a:rPr>
                        </m:ctrlPr>
                      </m:sSubPr>
                      <m:e>
                        <m:r>
                          <a:rPr lang="fr-FR" sz="2000" i="1">
                            <a:solidFill>
                              <a:schemeClr val="tx1"/>
                            </a:solidFill>
                            <a:latin typeface="Cambria Math"/>
                          </a:rPr>
                          <m:t>𝜆</m:t>
                        </m:r>
                      </m:e>
                      <m:sub>
                        <m:r>
                          <a:rPr lang="fr-FR" sz="2000" i="1">
                            <a:solidFill>
                              <a:schemeClr val="tx1"/>
                            </a:solidFill>
                            <a:latin typeface="Cambria Math"/>
                          </a:rPr>
                          <m:t>𝑠</m:t>
                        </m:r>
                      </m:sub>
                    </m:sSub>
                  </m:oMath>
                </a14:m>
                <a:r>
                  <a:rPr lang="fr-FR" sz="2000" b="0" dirty="0" smtClean="0">
                    <a:solidFill>
                      <a:schemeClr val="tx1"/>
                    </a:solidFill>
                  </a:rPr>
                  <a:t> : </a:t>
                </a:r>
                <a:r>
                  <a:rPr lang="fr-FR" sz="2000" dirty="0" smtClean="0">
                    <a:solidFill>
                      <a:schemeClr val="tx1"/>
                    </a:solidFill>
                  </a:rPr>
                  <a:t>compromis </a:t>
                </a:r>
                <a:r>
                  <a:rPr lang="fr-FR" sz="2000" dirty="0">
                    <a:solidFill>
                      <a:schemeClr val="tx1"/>
                    </a:solidFill>
                  </a:rPr>
                  <a:t>entre l'attache </a:t>
                </a:r>
                <a:r>
                  <a:rPr lang="fr-FR" sz="2000" dirty="0" smtClean="0">
                    <a:solidFill>
                      <a:schemeClr val="tx1"/>
                    </a:solidFill>
                  </a:rPr>
                  <a:t>aux données </a:t>
                </a:r>
                <a:r>
                  <a:rPr lang="fr-FR" sz="2000" dirty="0">
                    <a:solidFill>
                      <a:schemeClr val="tx1"/>
                    </a:solidFill>
                  </a:rPr>
                  <a:t>et le terme </a:t>
                </a:r>
                <a:r>
                  <a:rPr lang="fr-FR" sz="2000" dirty="0" smtClean="0">
                    <a:solidFill>
                      <a:schemeClr val="tx1"/>
                    </a:solidFill>
                  </a:rPr>
                  <a:t>de régularisation spatiale</a:t>
                </a:r>
                <a:endParaRPr lang="fr-FR" sz="2000" dirty="0"/>
              </a:p>
            </p:txBody>
          </p:sp>
        </mc:Choice>
        <mc:Fallback xmlns="">
          <p:sp>
            <p:nvSpPr>
              <p:cNvPr id="22" name="ZoneTexte 21"/>
              <p:cNvSpPr txBox="1">
                <a:spLocks noRot="1" noChangeAspect="1" noMove="1" noResize="1" noEditPoints="1" noAdjustHandles="1" noChangeArrowheads="1" noChangeShapeType="1" noTextEdit="1"/>
              </p:cNvSpPr>
              <p:nvPr/>
            </p:nvSpPr>
            <p:spPr>
              <a:xfrm>
                <a:off x="323527" y="2132856"/>
                <a:ext cx="8496945" cy="1631216"/>
              </a:xfrm>
              <a:prstGeom prst="rect">
                <a:avLst/>
              </a:prstGeom>
              <a:blipFill rotWithShape="1">
                <a:blip r:embed="rId8"/>
                <a:stretch>
                  <a:fillRect l="-574" t="-1873" r="-1291" b="-5993"/>
                </a:stretch>
              </a:blipFill>
            </p:spPr>
            <p:txBody>
              <a:bodyPr/>
              <a:lstStyle/>
              <a:p>
                <a:r>
                  <a:rPr lang="fr-FR">
                    <a:noFill/>
                  </a:rPr>
                  <a:t> </a:t>
                </a:r>
              </a:p>
            </p:txBody>
          </p:sp>
        </mc:Fallback>
      </mc:AlternateContent>
      <p:sp>
        <p:nvSpPr>
          <p:cNvPr id="39" name="Étoile à 7 branches 38"/>
          <p:cNvSpPr/>
          <p:nvPr/>
        </p:nvSpPr>
        <p:spPr>
          <a:xfrm>
            <a:off x="341531" y="4088459"/>
            <a:ext cx="4014446" cy="1932829"/>
          </a:xfrm>
          <a:prstGeom prst="star7">
            <a:avLst/>
          </a:prstGeom>
          <a:solidFill>
            <a:schemeClr val="accent2">
              <a:lumMod val="20000"/>
              <a:lumOff val="80000"/>
            </a:schemeClr>
          </a:solidFill>
          <a:ln>
            <a:solidFill>
              <a:schemeClr val="accent2">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2000" dirty="0"/>
          </a:p>
        </p:txBody>
      </p:sp>
      <p:sp>
        <p:nvSpPr>
          <p:cNvPr id="40" name="Rectangle 39"/>
          <p:cNvSpPr/>
          <p:nvPr/>
        </p:nvSpPr>
        <p:spPr>
          <a:xfrm>
            <a:off x="899592" y="4583045"/>
            <a:ext cx="2952328" cy="1169551"/>
          </a:xfrm>
          <a:prstGeom prst="rect">
            <a:avLst/>
          </a:prstGeom>
        </p:spPr>
        <p:txBody>
          <a:bodyPr wrap="square">
            <a:spAutoFit/>
          </a:bodyPr>
          <a:lstStyle/>
          <a:p>
            <a:pPr algn="ctr"/>
            <a:r>
              <a:rPr lang="fr-FR" sz="1400" b="1" dirty="0" smtClean="0">
                <a:latin typeface="+mn-lt"/>
              </a:rPr>
              <a:t>Vérification de l’applicabilité </a:t>
            </a:r>
            <a:r>
              <a:rPr lang="fr-FR" sz="1400" dirty="0" smtClean="0">
                <a:latin typeface="+mn-lt"/>
              </a:rPr>
              <a:t>de la méthode non-supervisée des</a:t>
            </a:r>
          </a:p>
          <a:p>
            <a:pPr algn="ctr"/>
            <a:r>
              <a:rPr lang="fr-FR" sz="1400" dirty="0" smtClean="0">
                <a:latin typeface="+mn-lt"/>
              </a:rPr>
              <a:t>L-</a:t>
            </a:r>
            <a:r>
              <a:rPr lang="fr-FR" sz="1400" dirty="0" err="1" smtClean="0">
                <a:latin typeface="+mn-lt"/>
              </a:rPr>
              <a:t>hypersurfaces</a:t>
            </a:r>
            <a:r>
              <a:rPr lang="fr-FR" sz="1400" dirty="0" smtClean="0">
                <a:latin typeface="+mn-lt"/>
              </a:rPr>
              <a:t> pour l’optimisation des paramètres de régularisation dans notre cadre d’utilisation</a:t>
            </a:r>
            <a:endParaRPr lang="en-GB" sz="1400" dirty="0">
              <a:latin typeface="+mn-lt"/>
            </a:endParaRPr>
          </a:p>
        </p:txBody>
      </p:sp>
      <p:sp>
        <p:nvSpPr>
          <p:cNvPr id="10" name="Étoile à 7 branches 9"/>
          <p:cNvSpPr/>
          <p:nvPr/>
        </p:nvSpPr>
        <p:spPr>
          <a:xfrm>
            <a:off x="4806026" y="4088458"/>
            <a:ext cx="4014446" cy="1932829"/>
          </a:xfrm>
          <a:prstGeom prst="star7">
            <a:avLst/>
          </a:prstGeom>
          <a:solidFill>
            <a:schemeClr val="accent2">
              <a:lumMod val="20000"/>
              <a:lumOff val="80000"/>
            </a:schemeClr>
          </a:solidFill>
          <a:ln>
            <a:solidFill>
              <a:schemeClr val="accent2">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2000" dirty="0"/>
          </a:p>
        </p:txBody>
      </p:sp>
      <p:sp>
        <p:nvSpPr>
          <p:cNvPr id="11" name="Rectangle 10"/>
          <p:cNvSpPr/>
          <p:nvPr/>
        </p:nvSpPr>
        <p:spPr>
          <a:xfrm>
            <a:off x="5364087" y="4583044"/>
            <a:ext cx="2952328" cy="1169551"/>
          </a:xfrm>
          <a:prstGeom prst="rect">
            <a:avLst/>
          </a:prstGeom>
        </p:spPr>
        <p:txBody>
          <a:bodyPr wrap="square">
            <a:spAutoFit/>
          </a:bodyPr>
          <a:lstStyle/>
          <a:p>
            <a:pPr algn="ctr"/>
            <a:r>
              <a:rPr lang="fr-FR" sz="1400" b="1" dirty="0" smtClean="0">
                <a:latin typeface="+mn-lt"/>
              </a:rPr>
              <a:t>Automatisation </a:t>
            </a:r>
            <a:r>
              <a:rPr lang="fr-FR" sz="1400" dirty="0" smtClean="0">
                <a:latin typeface="+mn-lt"/>
              </a:rPr>
              <a:t>de la méthode non-supervisée des L-</a:t>
            </a:r>
            <a:r>
              <a:rPr lang="fr-FR" sz="1400" dirty="0" err="1" smtClean="0">
                <a:latin typeface="+mn-lt"/>
              </a:rPr>
              <a:t>hypersurfaces</a:t>
            </a:r>
            <a:r>
              <a:rPr lang="fr-FR" sz="1400" dirty="0" smtClean="0">
                <a:latin typeface="+mn-lt"/>
              </a:rPr>
              <a:t> pour l’optimisation des paramètres de régularisation dans notre cadre d’utilisation</a:t>
            </a:r>
            <a:endParaRPr lang="en-GB" sz="1400" dirty="0">
              <a:latin typeface="+mn-lt"/>
            </a:endParaRPr>
          </a:p>
        </p:txBody>
      </p:sp>
      <p:pic>
        <p:nvPicPr>
          <p:cNvPr id="3" name="Son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115300" y="5829300"/>
            <a:ext cx="812800" cy="812800"/>
          </a:xfrm>
          <a:prstGeom prst="rect">
            <a:avLst/>
          </a:prstGeom>
        </p:spPr>
      </p:pic>
    </p:spTree>
    <p:custDataLst>
      <p:tags r:id="rId2"/>
    </p:custDataLst>
    <p:extLst>
      <p:ext uri="{BB962C8B-B14F-4D97-AF65-F5344CB8AC3E}">
        <p14:creationId xmlns:p14="http://schemas.microsoft.com/office/powerpoint/2010/main" val="1899632838"/>
      </p:ext>
    </p:extLst>
  </p:cSld>
  <p:clrMapOvr>
    <a:masterClrMapping/>
  </p:clrMapOvr>
  <mc:AlternateContent xmlns:mc="http://schemas.openxmlformats.org/markup-compatibility/2006">
    <mc:Choice xmlns:p14="http://schemas.microsoft.com/office/powerpoint/2010/main" Requires="p14">
      <p:transition spd="slow" p14:dur="2000" advTm="67293"/>
    </mc:Choice>
    <mc:Fallback>
      <p:transition spd="slow" advTm="67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39" grpId="0" animBg="1"/>
      <p:bldP spid="40" grpId="0"/>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504" y="2143079"/>
            <a:ext cx="4608512" cy="4310257"/>
          </a:xfrm>
          <a:prstGeom prst="rect">
            <a:avLst/>
          </a:prstGeom>
        </p:spPr>
      </p:pic>
      <p:sp>
        <p:nvSpPr>
          <p:cNvPr id="4" name="Espace réservé du numéro de diapositive 3"/>
          <p:cNvSpPr>
            <a:spLocks noGrp="1"/>
          </p:cNvSpPr>
          <p:nvPr>
            <p:ph type="sldNum" sz="quarter" idx="4"/>
          </p:nvPr>
        </p:nvSpPr>
        <p:spPr/>
        <p:txBody>
          <a:bodyPr/>
          <a:lstStyle/>
          <a:p>
            <a:fld id="{F73D71E4-42A1-4365-8AFE-8410F9D88E31}" type="slidenum">
              <a:rPr lang="fr-FR" smtClean="0"/>
              <a:pPr/>
              <a:t>18</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7" name="Rectangle 6"/>
          <p:cNvSpPr/>
          <p:nvPr/>
        </p:nvSpPr>
        <p:spPr>
          <a:xfrm>
            <a:off x="281182" y="908720"/>
            <a:ext cx="8611298" cy="400110"/>
          </a:xfrm>
          <a:prstGeom prst="rect">
            <a:avLst/>
          </a:prstGeom>
        </p:spPr>
        <p:txBody>
          <a:bodyPr wrap="square">
            <a:spAutoFit/>
          </a:bodyPr>
          <a:lstStyle/>
          <a:p>
            <a:pPr marL="285750" indent="-285750">
              <a:buFont typeface="Wingdings" panose="05000000000000000000" pitchFamily="2" charset="2"/>
              <a:buChar char="Ø"/>
            </a:pPr>
            <a:r>
              <a:rPr lang="fr-FR" sz="2000" dirty="0"/>
              <a:t>M</a:t>
            </a:r>
            <a:r>
              <a:rPr lang="fr-FR" sz="2000" dirty="0" smtClean="0">
                <a:latin typeface="+mn-lt"/>
              </a:rPr>
              <a:t>éthode des L-</a:t>
            </a:r>
            <a:r>
              <a:rPr lang="fr-FR" sz="2000" dirty="0" err="1" smtClean="0">
                <a:latin typeface="+mn-lt"/>
              </a:rPr>
              <a:t>hypersurfaces</a:t>
            </a:r>
            <a:r>
              <a:rPr lang="fr-FR" sz="2000" dirty="0" smtClean="0">
                <a:latin typeface="+mn-lt"/>
              </a:rPr>
              <a:t> :</a:t>
            </a:r>
          </a:p>
        </p:txBody>
      </p:sp>
      <p:sp>
        <p:nvSpPr>
          <p:cNvPr id="10"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APPLICABILITÉ DE LA MÉTHODE DES L-HYPERSURFACES</a:t>
            </a:r>
            <a:endParaRPr lang="fr-FR" sz="1800" b="1" i="0" spc="150" dirty="0">
              <a:ln w="11430"/>
            </a:endParaRPr>
          </a:p>
        </p:txBody>
      </p:sp>
      <p:sp>
        <p:nvSpPr>
          <p:cNvPr id="12"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a:ln w="11430"/>
                <a:solidFill>
                  <a:schemeClr val="accent2">
                    <a:lumMod val="75000"/>
                  </a:schemeClr>
                </a:solidFill>
                <a:effectLst>
                  <a:outerShdw blurRad="25400" algn="tl" rotWithShape="0">
                    <a:srgbClr val="000000">
                      <a:alpha val="43000"/>
                    </a:srgbClr>
                  </a:outerShdw>
                </a:effectLst>
              </a:rPr>
              <a:t>OPTIMISATION DES PARAMÈTRES DE </a:t>
            </a:r>
            <a:r>
              <a:rPr lang="fr-FR" sz="2000" spc="150" dirty="0" smtClean="0">
                <a:ln w="11430"/>
                <a:solidFill>
                  <a:schemeClr val="accent2">
                    <a:lumMod val="75000"/>
                  </a:schemeClr>
                </a:solidFill>
                <a:effectLst>
                  <a:outerShdw blurRad="25400" algn="tl" rotWithShape="0">
                    <a:srgbClr val="000000">
                      <a:alpha val="43000"/>
                    </a:srgbClr>
                  </a:outerShdw>
                </a:effectLst>
              </a:rPr>
              <a:t>RÉGULARISATION</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3" name="ZoneTexte 2"/>
          <p:cNvSpPr txBox="1"/>
          <p:nvPr/>
        </p:nvSpPr>
        <p:spPr>
          <a:xfrm rot="16200000">
            <a:off x="177745" y="4132989"/>
            <a:ext cx="1386918" cy="261610"/>
          </a:xfrm>
          <a:prstGeom prst="rect">
            <a:avLst/>
          </a:prstGeom>
          <a:noFill/>
        </p:spPr>
        <p:txBody>
          <a:bodyPr wrap="none" rtlCol="0">
            <a:spAutoFit/>
          </a:bodyPr>
          <a:lstStyle/>
          <a:p>
            <a:r>
              <a:rPr lang="fr-FR" sz="1100" dirty="0" smtClean="0"/>
              <a:t>Attache aux données</a:t>
            </a:r>
            <a:endParaRPr lang="fr-FR" sz="1100" dirty="0"/>
          </a:p>
        </p:txBody>
      </p:sp>
      <p:sp>
        <p:nvSpPr>
          <p:cNvPr id="6" name="ZoneTexte 5"/>
          <p:cNvSpPr txBox="1"/>
          <p:nvPr/>
        </p:nvSpPr>
        <p:spPr>
          <a:xfrm rot="-2580000">
            <a:off x="3386104" y="5447909"/>
            <a:ext cx="1476686" cy="261610"/>
          </a:xfrm>
          <a:prstGeom prst="rect">
            <a:avLst/>
          </a:prstGeom>
          <a:noFill/>
        </p:spPr>
        <p:txBody>
          <a:bodyPr wrap="none" rtlCol="0">
            <a:spAutoFit/>
          </a:bodyPr>
          <a:lstStyle/>
          <a:p>
            <a:r>
              <a:rPr lang="fr-FR" sz="1100" dirty="0" smtClean="0"/>
              <a:t>Régularisation spatiale</a:t>
            </a:r>
            <a:endParaRPr lang="fr-FR" sz="1100" dirty="0"/>
          </a:p>
        </p:txBody>
      </p:sp>
      <p:sp>
        <p:nvSpPr>
          <p:cNvPr id="8" name="ZoneTexte 7"/>
          <p:cNvSpPr txBox="1"/>
          <p:nvPr/>
        </p:nvSpPr>
        <p:spPr>
          <a:xfrm rot="300000">
            <a:off x="1121433" y="5785747"/>
            <a:ext cx="1664238" cy="261610"/>
          </a:xfrm>
          <a:prstGeom prst="rect">
            <a:avLst/>
          </a:prstGeom>
          <a:noFill/>
        </p:spPr>
        <p:txBody>
          <a:bodyPr wrap="none" rtlCol="0">
            <a:spAutoFit/>
          </a:bodyPr>
          <a:lstStyle/>
          <a:p>
            <a:r>
              <a:rPr lang="fr-FR" sz="1100" dirty="0" smtClean="0"/>
              <a:t>Régularisation temporelle</a:t>
            </a:r>
            <a:endParaRPr lang="fr-FR" sz="1100" dirty="0"/>
          </a:p>
        </p:txBody>
      </p:sp>
      <p:sp>
        <p:nvSpPr>
          <p:cNvPr id="9" name="ZoneTexte 8"/>
          <p:cNvSpPr txBox="1"/>
          <p:nvPr/>
        </p:nvSpPr>
        <p:spPr>
          <a:xfrm>
            <a:off x="3203848" y="1328234"/>
            <a:ext cx="5940152" cy="2862322"/>
          </a:xfrm>
          <a:prstGeom prst="rect">
            <a:avLst/>
          </a:prstGeom>
          <a:noFill/>
        </p:spPr>
        <p:txBody>
          <a:bodyPr wrap="square" rtlCol="0">
            <a:spAutoFit/>
          </a:bodyPr>
          <a:lstStyle/>
          <a:p>
            <a:pPr marL="285750" indent="-285750">
              <a:buFont typeface="Arial" panose="020B0604020202020204" pitchFamily="34" charset="0"/>
              <a:buChar char="•"/>
            </a:pPr>
            <a:r>
              <a:rPr lang="fr-FR" sz="2000" dirty="0" smtClean="0"/>
              <a:t>Criblage large gamme de jeux de paramètres</a:t>
            </a:r>
          </a:p>
          <a:p>
            <a:pPr marL="285750" indent="-285750">
              <a:buFont typeface="Arial" panose="020B0604020202020204" pitchFamily="34" charset="0"/>
              <a:buChar char="•"/>
            </a:pPr>
            <a:endParaRPr lang="fr-FR" sz="2000" dirty="0" smtClean="0"/>
          </a:p>
          <a:p>
            <a:pPr marL="285750" indent="-285750">
              <a:buFont typeface="Arial" panose="020B0604020202020204" pitchFamily="34" charset="0"/>
              <a:buChar char="•"/>
            </a:pPr>
            <a:r>
              <a:rPr lang="fr-FR" sz="2000" dirty="0" smtClean="0"/>
              <a:t>Tracé de l’</a:t>
            </a:r>
            <a:r>
              <a:rPr lang="fr-FR" sz="2000" dirty="0" err="1" smtClean="0"/>
              <a:t>hypersurface</a:t>
            </a:r>
            <a:r>
              <a:rPr lang="fr-FR" sz="2000" dirty="0" smtClean="0"/>
              <a:t> :</a:t>
            </a:r>
          </a:p>
          <a:p>
            <a:pPr lvl="1"/>
            <a:r>
              <a:rPr lang="fr-FR" sz="2000" dirty="0" smtClean="0"/>
              <a:t>Attache aux données = f(termes de régularisation) pour chaque jeu de paramètres</a:t>
            </a:r>
          </a:p>
          <a:p>
            <a:pPr lvl="1"/>
            <a:endParaRPr lang="fr-FR" sz="2000" dirty="0" smtClean="0"/>
          </a:p>
          <a:p>
            <a:pPr marL="285750" indent="-285750">
              <a:buFont typeface="Arial" panose="020B0604020202020204" pitchFamily="34" charset="0"/>
              <a:buChar char="•"/>
            </a:pPr>
            <a:r>
              <a:rPr lang="fr-FR" sz="2000" dirty="0" smtClean="0"/>
              <a:t>Si </a:t>
            </a:r>
            <a:r>
              <a:rPr lang="fr-FR" sz="2000" dirty="0" err="1" smtClean="0"/>
              <a:t>hypersurface</a:t>
            </a:r>
            <a:r>
              <a:rPr lang="fr-FR" sz="2000" dirty="0" smtClean="0"/>
              <a:t> en forme de L :</a:t>
            </a:r>
          </a:p>
          <a:p>
            <a:pPr marL="742950" lvl="1" indent="-285750">
              <a:buFont typeface="Wingdings" panose="05000000000000000000" pitchFamily="2" charset="2"/>
              <a:buChar char="ü"/>
            </a:pPr>
            <a:r>
              <a:rPr lang="fr-FR" sz="2000" dirty="0" smtClean="0"/>
              <a:t>Méthode applicable</a:t>
            </a:r>
          </a:p>
          <a:p>
            <a:pPr marL="742950" lvl="1" indent="-285750">
              <a:buFont typeface="Wingdings" panose="05000000000000000000" pitchFamily="2" charset="2"/>
              <a:buChar char="ü"/>
            </a:pPr>
            <a:r>
              <a:rPr lang="fr-FR" sz="2000" dirty="0" smtClean="0"/>
              <a:t>Sélection des paramètres associés au coin du L</a:t>
            </a:r>
            <a:endParaRPr lang="fr-FR" sz="2000" dirty="0"/>
          </a:p>
        </p:txBody>
      </p:sp>
      <p:pic>
        <p:nvPicPr>
          <p:cNvPr id="11" name="Son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439409528"/>
      </p:ext>
    </p:extLst>
  </p:cSld>
  <p:clrMapOvr>
    <a:masterClrMapping/>
  </p:clrMapOvr>
  <mc:AlternateContent xmlns:mc="http://schemas.openxmlformats.org/markup-compatibility/2006">
    <mc:Choice xmlns:p14="http://schemas.microsoft.com/office/powerpoint/2010/main" Requires="p14">
      <p:transition spd="slow" p14:dur="2000" advTm="59937"/>
    </mc:Choice>
    <mc:Fallback>
      <p:transition spd="slow" advTm="59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19</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8"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AUTOMATISATION DE LA MÉTHODE DES L-HYPERSURFACES</a:t>
            </a:r>
            <a:endParaRPr lang="fr-FR" sz="1800" b="1" i="0" spc="150" dirty="0">
              <a:ln w="11430"/>
            </a:endParaRPr>
          </a:p>
        </p:txBody>
      </p:sp>
      <p:sp>
        <p:nvSpPr>
          <p:cNvPr id="6" name="Rectangle 5"/>
          <p:cNvSpPr/>
          <p:nvPr/>
        </p:nvSpPr>
        <p:spPr>
          <a:xfrm>
            <a:off x="242151" y="908720"/>
            <a:ext cx="8650329" cy="707886"/>
          </a:xfrm>
          <a:prstGeom prst="rect">
            <a:avLst/>
          </a:prstGeom>
        </p:spPr>
        <p:txBody>
          <a:bodyPr wrap="square">
            <a:spAutoFit/>
          </a:bodyPr>
          <a:lstStyle/>
          <a:p>
            <a:pPr marL="285750" indent="-285750">
              <a:buFont typeface="Wingdings" panose="05000000000000000000" pitchFamily="2" charset="2"/>
              <a:buChar char="Ø"/>
            </a:pPr>
            <a:r>
              <a:rPr lang="en-GB" sz="2000" dirty="0"/>
              <a:t>Utilisation </a:t>
            </a:r>
            <a:r>
              <a:rPr lang="en-GB" sz="2000" dirty="0" smtClean="0"/>
              <a:t>des plans </a:t>
            </a:r>
            <a:r>
              <a:rPr lang="en-GB" sz="2000" dirty="0" err="1" smtClean="0"/>
              <a:t>principaux</a:t>
            </a:r>
            <a:r>
              <a:rPr lang="en-GB" sz="2000" dirty="0" smtClean="0"/>
              <a:t> des </a:t>
            </a:r>
            <a:r>
              <a:rPr lang="en-GB" sz="2000" dirty="0"/>
              <a:t>points </a:t>
            </a:r>
            <a:r>
              <a:rPr lang="en-GB" sz="2000" dirty="0" smtClean="0"/>
              <a:t>de </a:t>
            </a:r>
            <a:r>
              <a:rPr lang="en-GB" sz="2000" dirty="0"/>
              <a:t>la L-hypersurface pour </a:t>
            </a:r>
            <a:r>
              <a:rPr lang="en-GB" sz="2000" dirty="0" err="1" smtClean="0"/>
              <a:t>automatiser</a:t>
            </a:r>
            <a:r>
              <a:rPr lang="en-GB" sz="2000" dirty="0" smtClean="0"/>
              <a:t> la </a:t>
            </a:r>
            <a:r>
              <a:rPr lang="en-GB" sz="2000" dirty="0" err="1" smtClean="0"/>
              <a:t>sélection</a:t>
            </a:r>
            <a:r>
              <a:rPr lang="en-GB" sz="2000" dirty="0" smtClean="0"/>
              <a:t> du coin</a:t>
            </a:r>
            <a:endParaRPr lang="en-GB" sz="2000" dirty="0"/>
          </a:p>
        </p:txBody>
      </p:sp>
      <p:pic>
        <p:nvPicPr>
          <p:cNvPr id="10" name="Imag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3967" y="1844824"/>
            <a:ext cx="4274174" cy="3579000"/>
          </a:xfrm>
          <a:prstGeom prst="rect">
            <a:avLst/>
          </a:prstGeom>
        </p:spPr>
      </p:pic>
      <p:pic>
        <p:nvPicPr>
          <p:cNvPr id="12" name="Imag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10439" y="1844824"/>
            <a:ext cx="3768767" cy="3579000"/>
          </a:xfrm>
          <a:prstGeom prst="rect">
            <a:avLst/>
          </a:prstGeom>
        </p:spPr>
      </p:pic>
      <p:sp>
        <p:nvSpPr>
          <p:cNvPr id="11"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a:ln w="11430"/>
                <a:solidFill>
                  <a:schemeClr val="accent2">
                    <a:lumMod val="75000"/>
                  </a:schemeClr>
                </a:solidFill>
                <a:effectLst>
                  <a:outerShdw blurRad="25400" algn="tl" rotWithShape="0">
                    <a:srgbClr val="000000">
                      <a:alpha val="43000"/>
                    </a:srgbClr>
                  </a:outerShdw>
                </a:effectLst>
              </a:rPr>
              <a:t>OPTIMISATION DES PARAMÈTRES DE </a:t>
            </a:r>
            <a:r>
              <a:rPr lang="fr-FR" sz="2000" spc="150" dirty="0" smtClean="0">
                <a:ln w="11430"/>
                <a:solidFill>
                  <a:schemeClr val="accent2">
                    <a:lumMod val="75000"/>
                  </a:schemeClr>
                </a:solidFill>
                <a:effectLst>
                  <a:outerShdw blurRad="25400" algn="tl" rotWithShape="0">
                    <a:srgbClr val="000000">
                      <a:alpha val="43000"/>
                    </a:srgbClr>
                  </a:outerShdw>
                </a:effectLst>
              </a:rPr>
              <a:t>RÉGULARISATION</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731307532"/>
      </p:ext>
    </p:extLst>
  </p:cSld>
  <p:clrMapOvr>
    <a:masterClrMapping/>
  </p:clrMapOvr>
  <mc:AlternateContent xmlns:mc="http://schemas.openxmlformats.org/markup-compatibility/2006">
    <mc:Choice xmlns:p14="http://schemas.microsoft.com/office/powerpoint/2010/main" Requires="p14">
      <p:transition spd="slow" p14:dur="2000" advTm="23614"/>
    </mc:Choice>
    <mc:Fallback>
      <p:transition spd="slow" advTm="23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a:xfrm>
            <a:off x="0" y="0"/>
            <a:ext cx="9144000" cy="1143000"/>
          </a:xfrm>
          <a:solidFill>
            <a:schemeClr val="accent6">
              <a:lumMod val="40000"/>
              <a:lumOff val="60000"/>
            </a:schemeClr>
          </a:solidFill>
        </p:spPr>
        <p:txBody>
          <a:bodyPr>
            <a:scene3d>
              <a:camera prst="orthographicFront"/>
              <a:lightRig rig="soft" dir="t">
                <a:rot lat="0" lon="0" rev="10800000"/>
              </a:lightRig>
            </a:scene3d>
            <a:sp3d>
              <a:bevelT w="27940" h="12700"/>
              <a:contourClr>
                <a:srgbClr val="DDDDDD"/>
              </a:contourClr>
            </a:sp3d>
          </a:bodyPr>
          <a:lstStyle/>
          <a:p>
            <a:r>
              <a:rPr lang="fr-FR" b="1" spc="150" dirty="0" smtClean="0">
                <a:ln w="11430"/>
                <a:solidFill>
                  <a:schemeClr val="accent2">
                    <a:lumMod val="75000"/>
                  </a:schemeClr>
                </a:solidFill>
                <a:effectLst>
                  <a:outerShdw blurRad="25400" algn="tl" rotWithShape="0">
                    <a:srgbClr val="000000">
                      <a:alpha val="43000"/>
                    </a:srgbClr>
                  </a:outerShdw>
                </a:effectLst>
              </a:rPr>
              <a:t>Contexte Clinique</a:t>
            </a:r>
            <a:endParaRPr lang="fr-FR" b="1" spc="150" dirty="0">
              <a:ln w="11430"/>
              <a:solidFill>
                <a:schemeClr val="accent2">
                  <a:lumMod val="75000"/>
                </a:schemeClr>
              </a:solidFill>
              <a:effectLst>
                <a:outerShdw blurRad="25400" algn="tl" rotWithShape="0">
                  <a:srgbClr val="000000">
                    <a:alpha val="43000"/>
                  </a:srgbClr>
                </a:outerShdw>
              </a:effectLst>
            </a:endParaRPr>
          </a:p>
        </p:txBody>
      </p:sp>
      <p:pic>
        <p:nvPicPr>
          <p:cNvPr id="3" name="Imag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4029" y="1773296"/>
            <a:ext cx="5689186" cy="4320000"/>
          </a:xfrm>
          <a:prstGeom prst="rect">
            <a:avLst/>
          </a:prstGeom>
        </p:spPr>
      </p:pic>
      <p:pic>
        <p:nvPicPr>
          <p:cNvPr id="10" name="Image 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823177" y="1773296"/>
            <a:ext cx="2585694" cy="4320000"/>
          </a:xfrm>
          <a:prstGeom prst="rect">
            <a:avLst/>
          </a:prstGeom>
        </p:spPr>
      </p:pic>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550906558"/>
      </p:ext>
    </p:extLst>
  </p:cSld>
  <p:clrMapOvr>
    <a:masterClrMapping/>
  </p:clrMapOvr>
  <mc:AlternateContent xmlns:mc="http://schemas.openxmlformats.org/markup-compatibility/2006">
    <mc:Choice xmlns:p14="http://schemas.microsoft.com/office/powerpoint/2010/main" Requires="p14">
      <p:transition spd="slow" p14:dur="2000" advTm="6410"/>
    </mc:Choice>
    <mc:Fallback>
      <p:transition spd="slow" advTm="6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9758" y="2636912"/>
            <a:ext cx="7416824" cy="38027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4"/>
          </p:nvPr>
        </p:nvSpPr>
        <p:spPr/>
        <p:txBody>
          <a:bodyPr/>
          <a:lstStyle/>
          <a:p>
            <a:fld id="{F73D71E4-42A1-4365-8AFE-8410F9D88E31}" type="slidenum">
              <a:rPr lang="fr-FR" smtClean="0"/>
              <a:pPr/>
              <a:t>20</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9"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a:ln w="11430"/>
                <a:solidFill>
                  <a:schemeClr val="accent2">
                    <a:lumMod val="75000"/>
                  </a:schemeClr>
                </a:solidFill>
                <a:effectLst>
                  <a:outerShdw blurRad="25400" algn="tl" rotWithShape="0">
                    <a:srgbClr val="000000">
                      <a:alpha val="43000"/>
                    </a:srgbClr>
                  </a:outerShdw>
                </a:effectLst>
              </a:rPr>
              <a:t>OPTIMISATION DES PARAMÈTRES DE </a:t>
            </a:r>
            <a:r>
              <a:rPr lang="fr-FR" sz="2000" spc="150" dirty="0" smtClean="0">
                <a:ln w="11430"/>
                <a:solidFill>
                  <a:schemeClr val="accent2">
                    <a:lumMod val="75000"/>
                  </a:schemeClr>
                </a:solidFill>
                <a:effectLst>
                  <a:outerShdw blurRad="25400" algn="tl" rotWithShape="0">
                    <a:srgbClr val="000000">
                      <a:alpha val="43000"/>
                    </a:srgbClr>
                  </a:outerShdw>
                </a:effectLst>
              </a:rPr>
              <a:t>RÉGULARISATION</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12"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PERFORMANCE DE LA MÉTHODE AUTOMATISÉE DES L-HYPERSURFACES</a:t>
            </a:r>
            <a:endParaRPr lang="fr-FR" sz="1800" b="1" i="0" spc="150" dirty="0">
              <a:ln w="11430"/>
            </a:endParaRPr>
          </a:p>
        </p:txBody>
      </p:sp>
      <p:pic>
        <p:nvPicPr>
          <p:cNvPr id="69634"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51920" y="754868"/>
            <a:ext cx="5199452" cy="17857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67882" y="1052736"/>
            <a:ext cx="3744416" cy="1200329"/>
          </a:xfrm>
          <a:prstGeom prst="rect">
            <a:avLst/>
          </a:prstGeom>
        </p:spPr>
        <p:txBody>
          <a:bodyPr wrap="square">
            <a:spAutoFit/>
          </a:bodyPr>
          <a:lstStyle/>
          <a:p>
            <a:pPr marL="285750" indent="-285750">
              <a:buFont typeface="Wingdings" panose="05000000000000000000" pitchFamily="2" charset="2"/>
              <a:buChar char="Ø"/>
            </a:pPr>
            <a:r>
              <a:rPr lang="en-GB" dirty="0" err="1" smtClean="0"/>
              <a:t>Une</a:t>
            </a:r>
            <a:r>
              <a:rPr lang="en-GB" dirty="0" smtClean="0"/>
              <a:t> </a:t>
            </a:r>
            <a:r>
              <a:rPr lang="en-GB" dirty="0" err="1" smtClean="0"/>
              <a:t>méthode</a:t>
            </a:r>
            <a:r>
              <a:rPr lang="en-GB" dirty="0" smtClean="0"/>
              <a:t> non-</a:t>
            </a:r>
            <a:r>
              <a:rPr lang="en-GB" dirty="0" err="1" smtClean="0"/>
              <a:t>supervisée</a:t>
            </a:r>
            <a:r>
              <a:rPr lang="en-GB" dirty="0" smtClean="0"/>
              <a:t> et </a:t>
            </a:r>
            <a:r>
              <a:rPr lang="en-GB" dirty="0" err="1" smtClean="0"/>
              <a:t>automatisée</a:t>
            </a:r>
            <a:r>
              <a:rPr lang="en-GB" dirty="0" smtClean="0"/>
              <a:t> </a:t>
            </a:r>
            <a:r>
              <a:rPr lang="en-GB" dirty="0" err="1" smtClean="0"/>
              <a:t>prometteuse</a:t>
            </a:r>
            <a:r>
              <a:rPr lang="en-GB" dirty="0"/>
              <a:t> </a:t>
            </a:r>
            <a:r>
              <a:rPr lang="en-GB" dirty="0" err="1" smtClean="0"/>
              <a:t>dans</a:t>
            </a:r>
            <a:r>
              <a:rPr lang="en-GB" dirty="0" smtClean="0"/>
              <a:t> le cadre de la </a:t>
            </a:r>
            <a:r>
              <a:rPr lang="en-GB" dirty="0" err="1" smtClean="0"/>
              <a:t>déconvolution</a:t>
            </a:r>
            <a:r>
              <a:rPr lang="en-GB" dirty="0" smtClean="0"/>
              <a:t> pour </a:t>
            </a:r>
            <a:r>
              <a:rPr lang="en-GB" dirty="0" err="1" smtClean="0"/>
              <a:t>l’AVC</a:t>
            </a:r>
            <a:endParaRPr lang="en-GB" dirty="0"/>
          </a:p>
        </p:txBody>
      </p:sp>
      <p:sp>
        <p:nvSpPr>
          <p:cNvPr id="2" name="Rectangle 1"/>
          <p:cNvSpPr/>
          <p:nvPr/>
        </p:nvSpPr>
        <p:spPr>
          <a:xfrm>
            <a:off x="323528" y="2708920"/>
            <a:ext cx="3384376" cy="316835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3779913" y="2708920"/>
            <a:ext cx="3312368" cy="1512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779913" y="4293096"/>
            <a:ext cx="3312368" cy="158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Son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404742363"/>
      </p:ext>
    </p:extLst>
  </p:cSld>
  <p:clrMapOvr>
    <a:masterClrMapping/>
  </p:clrMapOvr>
  <mc:AlternateContent xmlns:mc="http://schemas.openxmlformats.org/markup-compatibility/2006">
    <mc:Choice xmlns:p14="http://schemas.microsoft.com/office/powerpoint/2010/main" Requires="p14">
      <p:transition spd="slow" p14:dur="2000" advTm="58526"/>
    </mc:Choice>
    <mc:Fallback>
      <p:transition spd="slow" advTm="58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21</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8" name="Rectangle 7"/>
          <p:cNvSpPr/>
          <p:nvPr/>
        </p:nvSpPr>
        <p:spPr>
          <a:xfrm>
            <a:off x="107504" y="988841"/>
            <a:ext cx="2736304" cy="400110"/>
          </a:xfrm>
          <a:prstGeom prst="rect">
            <a:avLst/>
          </a:prstGeom>
        </p:spPr>
        <p:txBody>
          <a:bodyPr wrap="square">
            <a:spAutoFit/>
          </a:bodyPr>
          <a:lstStyle/>
          <a:p>
            <a:pPr marL="285750" indent="-285750">
              <a:buFont typeface="Wingdings" panose="05000000000000000000" pitchFamily="2" charset="2"/>
              <a:buChar char="Ø"/>
            </a:pPr>
            <a:r>
              <a:rPr lang="en-GB" sz="2000" dirty="0" smtClean="0">
                <a:latin typeface="+mn-lt"/>
              </a:rPr>
              <a:t>Sur </a:t>
            </a:r>
            <a:r>
              <a:rPr lang="en-GB" sz="2000" dirty="0" err="1" smtClean="0">
                <a:latin typeface="+mn-lt"/>
              </a:rPr>
              <a:t>données</a:t>
            </a:r>
            <a:r>
              <a:rPr lang="en-GB" sz="2000" dirty="0" smtClean="0">
                <a:latin typeface="+mn-lt"/>
              </a:rPr>
              <a:t> </a:t>
            </a:r>
            <a:r>
              <a:rPr lang="en-GB" sz="2000" dirty="0" err="1" smtClean="0">
                <a:latin typeface="+mn-lt"/>
              </a:rPr>
              <a:t>réelles</a:t>
            </a:r>
            <a:r>
              <a:rPr lang="en-GB" sz="2000" dirty="0" smtClean="0">
                <a:latin typeface="+mn-lt"/>
              </a:rPr>
              <a:t> ?</a:t>
            </a:r>
            <a:endParaRPr lang="en-GB" sz="2000" dirty="0">
              <a:latin typeface="+mn-lt"/>
            </a:endParaRPr>
          </a:p>
        </p:txBody>
      </p:sp>
      <p:pic>
        <p:nvPicPr>
          <p:cNvPr id="2" name="Image 1"/>
          <p:cNvPicPr>
            <a:picLocks noChangeAspect="1"/>
          </p:cNvPicPr>
          <p:nvPr/>
        </p:nvPicPr>
        <p:blipFill rotWithShape="1">
          <a:blip r:embed="rId4" cstate="email">
            <a:extLst>
              <a:ext uri="{28A0092B-C50C-407E-A947-70E740481C1C}">
                <a14:useLocalDpi xmlns:a14="http://schemas.microsoft.com/office/drawing/2010/main"/>
              </a:ext>
            </a:extLst>
          </a:blip>
          <a:srcRect l="26634" r="27921"/>
          <a:stretch/>
        </p:blipFill>
        <p:spPr>
          <a:xfrm>
            <a:off x="2749076" y="764705"/>
            <a:ext cx="5423324" cy="5761725"/>
          </a:xfrm>
          <a:prstGeom prst="rect">
            <a:avLst/>
          </a:prstGeom>
        </p:spPr>
      </p:pic>
      <p:pic>
        <p:nvPicPr>
          <p:cNvPr id="7" name="Imag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175773" y="764704"/>
            <a:ext cx="598788" cy="5761725"/>
          </a:xfrm>
          <a:prstGeom prst="rect">
            <a:avLst/>
          </a:prstGeom>
        </p:spPr>
      </p:pic>
      <p:sp>
        <p:nvSpPr>
          <p:cNvPr id="9" name="ZoneTexte 8"/>
          <p:cNvSpPr txBox="1"/>
          <p:nvPr/>
        </p:nvSpPr>
        <p:spPr>
          <a:xfrm>
            <a:off x="4866298" y="872718"/>
            <a:ext cx="2016224" cy="369332"/>
          </a:xfrm>
          <a:prstGeom prst="rect">
            <a:avLst/>
          </a:prstGeom>
          <a:noFill/>
        </p:spPr>
        <p:txBody>
          <a:bodyPr wrap="square" rtlCol="0">
            <a:spAutoFit/>
          </a:bodyPr>
          <a:lstStyle/>
          <a:p>
            <a:r>
              <a:rPr lang="fr-FR" dirty="0" smtClean="0"/>
              <a:t>AUC(ROC </a:t>
            </a:r>
            <a:r>
              <a:rPr lang="fr-FR" dirty="0" err="1" smtClean="0"/>
              <a:t>Tmax</a:t>
            </a:r>
            <a:r>
              <a:rPr lang="fr-FR" dirty="0" smtClean="0"/>
              <a:t>)</a:t>
            </a:r>
            <a:endParaRPr lang="fr-FR" dirty="0"/>
          </a:p>
        </p:txBody>
      </p:sp>
      <p:sp>
        <p:nvSpPr>
          <p:cNvPr id="12" name="Rectangle 11"/>
          <p:cNvSpPr/>
          <p:nvPr/>
        </p:nvSpPr>
        <p:spPr>
          <a:xfrm>
            <a:off x="4650274" y="1396999"/>
            <a:ext cx="2516651" cy="369332"/>
          </a:xfrm>
          <a:prstGeom prst="rect">
            <a:avLst/>
          </a:prstGeom>
        </p:spPr>
        <p:txBody>
          <a:bodyPr wrap="none">
            <a:spAutoFit/>
          </a:bodyPr>
          <a:lstStyle/>
          <a:p>
            <a:r>
              <a:rPr lang="el-GR" dirty="0" smtClean="0">
                <a:solidFill>
                  <a:srgbClr val="00B050"/>
                </a:solidFill>
              </a:rPr>
              <a:t>λ</a:t>
            </a:r>
            <a:r>
              <a:rPr lang="en-US" dirty="0" smtClean="0">
                <a:solidFill>
                  <a:srgbClr val="00B050"/>
                </a:solidFill>
              </a:rPr>
              <a:t>s=30 , </a:t>
            </a:r>
            <a:r>
              <a:rPr lang="el-GR" dirty="0" smtClean="0">
                <a:solidFill>
                  <a:srgbClr val="00B050"/>
                </a:solidFill>
              </a:rPr>
              <a:t>λ</a:t>
            </a:r>
            <a:r>
              <a:rPr lang="en-US" dirty="0" smtClean="0">
                <a:solidFill>
                  <a:srgbClr val="00B050"/>
                </a:solidFill>
              </a:rPr>
              <a:t>t=90 , AUC=0.98</a:t>
            </a:r>
            <a:endParaRPr lang="en-US" dirty="0">
              <a:solidFill>
                <a:srgbClr val="00B050"/>
              </a:solidFill>
            </a:endParaRPr>
          </a:p>
        </p:txBody>
      </p:sp>
      <p:sp>
        <p:nvSpPr>
          <p:cNvPr id="14" name="Rectangle 13"/>
          <p:cNvSpPr/>
          <p:nvPr/>
        </p:nvSpPr>
        <p:spPr>
          <a:xfrm>
            <a:off x="2749076" y="4751050"/>
            <a:ext cx="2574359" cy="369332"/>
          </a:xfrm>
          <a:prstGeom prst="rect">
            <a:avLst/>
          </a:prstGeom>
        </p:spPr>
        <p:txBody>
          <a:bodyPr wrap="none">
            <a:spAutoFit/>
          </a:bodyPr>
          <a:lstStyle/>
          <a:p>
            <a:r>
              <a:rPr lang="el-GR" dirty="0" smtClean="0">
                <a:solidFill>
                  <a:srgbClr val="C00000"/>
                </a:solidFill>
              </a:rPr>
              <a:t>λ</a:t>
            </a:r>
            <a:r>
              <a:rPr lang="en-US" dirty="0" smtClean="0">
                <a:solidFill>
                  <a:srgbClr val="C00000"/>
                </a:solidFill>
              </a:rPr>
              <a:t>s=0.07 , </a:t>
            </a:r>
            <a:r>
              <a:rPr lang="el-GR" dirty="0" smtClean="0">
                <a:solidFill>
                  <a:srgbClr val="C00000"/>
                </a:solidFill>
              </a:rPr>
              <a:t>λ</a:t>
            </a:r>
            <a:r>
              <a:rPr lang="en-US" dirty="0" smtClean="0">
                <a:solidFill>
                  <a:srgbClr val="C00000"/>
                </a:solidFill>
              </a:rPr>
              <a:t>t=1 , AUC=0.92</a:t>
            </a:r>
            <a:endParaRPr lang="en-US" dirty="0">
              <a:solidFill>
                <a:srgbClr val="C00000"/>
              </a:solidFill>
            </a:endParaRPr>
          </a:p>
        </p:txBody>
      </p:sp>
      <p:sp>
        <p:nvSpPr>
          <p:cNvPr id="13"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a:ln w="11430"/>
                <a:solidFill>
                  <a:schemeClr val="accent2">
                    <a:lumMod val="75000"/>
                  </a:schemeClr>
                </a:solidFill>
                <a:effectLst>
                  <a:outerShdw blurRad="25400" algn="tl" rotWithShape="0">
                    <a:srgbClr val="000000">
                      <a:alpha val="43000"/>
                    </a:srgbClr>
                  </a:outerShdw>
                </a:effectLst>
              </a:rPr>
              <a:t>OPTIMISATION DES PARAMÈTRES DE </a:t>
            </a:r>
            <a:r>
              <a:rPr lang="fr-FR" sz="2000" spc="150" dirty="0" smtClean="0">
                <a:ln w="11430"/>
                <a:solidFill>
                  <a:schemeClr val="accent2">
                    <a:lumMod val="75000"/>
                  </a:schemeClr>
                </a:solidFill>
                <a:effectLst>
                  <a:outerShdw blurRad="25400" algn="tl" rotWithShape="0">
                    <a:srgbClr val="000000">
                      <a:alpha val="43000"/>
                    </a:srgbClr>
                  </a:outerShdw>
                </a:effectLst>
              </a:rPr>
              <a:t>RÉGULARISATION</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11"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PERFORMANCE DE LA MÉTHODE AUTOMATISÉE DES L-HYPERSURFACES</a:t>
            </a:r>
            <a:endParaRPr lang="fr-FR" sz="1800" b="1" i="0" spc="150" dirty="0">
              <a:ln w="11430"/>
            </a:endParaRPr>
          </a:p>
        </p:txBody>
      </p:sp>
      <p:sp>
        <p:nvSpPr>
          <p:cNvPr id="3" name="Étoile à 5 branches 2"/>
          <p:cNvSpPr/>
          <p:nvPr/>
        </p:nvSpPr>
        <p:spPr>
          <a:xfrm>
            <a:off x="4302788" y="1700808"/>
            <a:ext cx="360040" cy="303369"/>
          </a:xfrm>
          <a:prstGeom prst="star5">
            <a:avLst/>
          </a:prstGeom>
          <a:solidFill>
            <a:srgbClr val="00FF00"/>
          </a:solidFill>
          <a:ln w="28575">
            <a:solidFill>
              <a:srgbClr val="00B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6" name="Losange 5"/>
          <p:cNvSpPr/>
          <p:nvPr/>
        </p:nvSpPr>
        <p:spPr>
          <a:xfrm>
            <a:off x="5076056" y="4380300"/>
            <a:ext cx="288032" cy="344844"/>
          </a:xfrm>
          <a:prstGeom prst="diamond">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Son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900194740"/>
      </p:ext>
    </p:extLst>
  </p:cSld>
  <p:clrMapOvr>
    <a:masterClrMapping/>
  </p:clrMapOvr>
  <mc:AlternateContent xmlns:mc="http://schemas.openxmlformats.org/markup-compatibility/2006">
    <mc:Choice xmlns:p14="http://schemas.microsoft.com/office/powerpoint/2010/main" Requires="p14">
      <p:transition spd="slow" p14:dur="2000" advTm="26295"/>
    </mc:Choice>
    <mc:Fallback>
      <p:transition spd="slow" advTm="26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solidFill>
                  <a:prstClr val="black"/>
                </a:solidFill>
              </a:rPr>
              <a:pPr/>
              <a:t>22</a:t>
            </a:fld>
            <a:endParaRPr lang="fr-FR" dirty="0">
              <a:solidFill>
                <a:prstClr val="black"/>
              </a:solidFill>
            </a:endParaRPr>
          </a:p>
        </p:txBody>
      </p:sp>
      <p:sp>
        <p:nvSpPr>
          <p:cNvPr id="5" name="Espace réservé du pied de page 4"/>
          <p:cNvSpPr>
            <a:spLocks noGrp="1"/>
          </p:cNvSpPr>
          <p:nvPr>
            <p:ph type="ftr" sz="quarter" idx="3"/>
          </p:nvPr>
        </p:nvSpPr>
        <p:spPr/>
        <p:txBody>
          <a:bodyPr/>
          <a:lstStyle/>
          <a:p>
            <a:r>
              <a:rPr lang="fr-FR" smtClean="0">
                <a:solidFill>
                  <a:prstClr val="black"/>
                </a:solidFill>
              </a:rPr>
              <a:t>SOUTENANCE DE THÈSE – 5 OCTOBRE 2017 – GIACALONE MATHILDE</a:t>
            </a:r>
            <a:endParaRPr lang="fr-FR" dirty="0">
              <a:solidFill>
                <a:prstClr val="black"/>
              </a:solidFill>
            </a:endParaRPr>
          </a:p>
        </p:txBody>
      </p:sp>
      <p:sp>
        <p:nvSpPr>
          <p:cNvPr id="12" name="Espace réservé du numéro de diapositive 3"/>
          <p:cNvSpPr txBox="1">
            <a:spLocks/>
          </p:cNvSpPr>
          <p:nvPr/>
        </p:nvSpPr>
        <p:spPr>
          <a:xfrm>
            <a:off x="6876256" y="6597352"/>
            <a:ext cx="2133600" cy="260648"/>
          </a:xfrm>
          <a:prstGeom prst="rect">
            <a:avLst/>
          </a:prstGeom>
        </p:spPr>
        <p:txBody>
          <a:bodyPr vert="horz" lIns="91440" tIns="45720" rIns="91440" bIns="45720" rtlCol="0" anchor="ctr"/>
          <a:lstStyle>
            <a:defPPr>
              <a:defRPr lang="fr-FR"/>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3D71E4-42A1-4365-8AFE-8410F9D88E31}" type="slidenum">
              <a:rPr lang="fr-FR" smtClean="0">
                <a:solidFill>
                  <a:prstClr val="black"/>
                </a:solidFill>
              </a:rPr>
              <a:pPr/>
              <a:t>22</a:t>
            </a:fld>
            <a:endParaRPr lang="fr-FR" dirty="0">
              <a:solidFill>
                <a:prstClr val="black"/>
              </a:solidFill>
            </a:endParaRPr>
          </a:p>
        </p:txBody>
      </p:sp>
      <p:sp>
        <p:nvSpPr>
          <p:cNvPr id="13" name="Espace réservé du pied de page 4"/>
          <p:cNvSpPr txBox="1">
            <a:spLocks/>
          </p:cNvSpPr>
          <p:nvPr/>
        </p:nvSpPr>
        <p:spPr>
          <a:xfrm>
            <a:off x="776808" y="6597352"/>
            <a:ext cx="4083224" cy="276882"/>
          </a:xfrm>
          <a:prstGeom prst="rect">
            <a:avLst/>
          </a:prstGeom>
        </p:spPr>
        <p:txBody>
          <a:bodyPr vert="horz" lIns="91440" tIns="45720" rIns="91440" bIns="45720" rtlCol="0" anchor="ctr"/>
          <a:lstStyle>
            <a:defPPr>
              <a:defRPr lang="fr-FR"/>
            </a:defPPr>
            <a:lvl1pPr marL="0" algn="ctr" defTabSz="914400" rtl="0" eaLnBrk="1" latinLnBrk="0" hangingPunct="1">
              <a:defRPr sz="10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mtClean="0">
                <a:solidFill>
                  <a:prstClr val="black"/>
                </a:solidFill>
              </a:rPr>
              <a:t>SOUTENANCE DE THÈSE – 5 OCTOBRE 2017 – GIACALONE MATHILDE</a:t>
            </a:r>
            <a:endParaRPr lang="fr-FR" dirty="0">
              <a:solidFill>
                <a:prstClr val="black"/>
              </a:solidFill>
            </a:endParaRPr>
          </a:p>
        </p:txBody>
      </p:sp>
      <p:sp>
        <p:nvSpPr>
          <p:cNvPr id="30" name="Étoile à 7 branches 29"/>
          <p:cNvSpPr/>
          <p:nvPr/>
        </p:nvSpPr>
        <p:spPr>
          <a:xfrm>
            <a:off x="251521" y="908720"/>
            <a:ext cx="2664296" cy="1473229"/>
          </a:xfrm>
          <a:prstGeom prst="star7">
            <a:avLst/>
          </a:prstGeom>
          <a:solidFill>
            <a:schemeClr val="accent2">
              <a:lumMod val="20000"/>
              <a:lumOff val="80000"/>
            </a:schemeClr>
          </a:solidFill>
          <a:ln>
            <a:solidFill>
              <a:schemeClr val="accent2">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400" dirty="0">
              <a:solidFill>
                <a:prstClr val="black"/>
              </a:solidFill>
            </a:endParaRPr>
          </a:p>
        </p:txBody>
      </p:sp>
      <p:sp>
        <p:nvSpPr>
          <p:cNvPr id="37" name="ZoneTexte 36"/>
          <p:cNvSpPr txBox="1"/>
          <p:nvPr/>
        </p:nvSpPr>
        <p:spPr>
          <a:xfrm>
            <a:off x="638200" y="1276002"/>
            <a:ext cx="1890939" cy="738664"/>
          </a:xfrm>
          <a:prstGeom prst="rect">
            <a:avLst/>
          </a:prstGeom>
          <a:noFill/>
        </p:spPr>
        <p:txBody>
          <a:bodyPr wrap="square" rtlCol="0">
            <a:spAutoFit/>
          </a:bodyPr>
          <a:lstStyle/>
          <a:p>
            <a:pPr algn="ctr"/>
            <a:r>
              <a:rPr lang="fr-FR" sz="1400" dirty="0" smtClean="0">
                <a:solidFill>
                  <a:prstClr val="black"/>
                </a:solidFill>
              </a:rPr>
              <a:t>Étude de robustesse d’un algorithme de </a:t>
            </a:r>
            <a:r>
              <a:rPr lang="fr-FR" sz="1400" dirty="0" err="1" smtClean="0">
                <a:solidFill>
                  <a:prstClr val="black"/>
                </a:solidFill>
              </a:rPr>
              <a:t>déconvolution</a:t>
            </a:r>
            <a:endParaRPr lang="en-GB" sz="1400" dirty="0">
              <a:solidFill>
                <a:prstClr val="black"/>
              </a:solidFill>
            </a:endParaRPr>
          </a:p>
        </p:txBody>
      </p:sp>
      <p:sp>
        <p:nvSpPr>
          <p:cNvPr id="31" name="ZoneTexte 30"/>
          <p:cNvSpPr txBox="1"/>
          <p:nvPr/>
        </p:nvSpPr>
        <p:spPr>
          <a:xfrm>
            <a:off x="2907242" y="999003"/>
            <a:ext cx="5027239" cy="646331"/>
          </a:xfrm>
          <a:prstGeom prst="rect">
            <a:avLst/>
          </a:prstGeom>
          <a:noFill/>
        </p:spPr>
        <p:txBody>
          <a:bodyPr wrap="square" rtlCol="0">
            <a:spAutoFit/>
          </a:bodyPr>
          <a:lstStyle/>
          <a:p>
            <a:r>
              <a:rPr lang="fr-FR" i="1" dirty="0" smtClean="0">
                <a:solidFill>
                  <a:prstClr val="black"/>
                </a:solidFill>
              </a:rPr>
              <a:t>Quelles sources de variabilité vont impacter le plus les performances de l’algorithme de </a:t>
            </a:r>
            <a:r>
              <a:rPr lang="fr-FR" i="1" dirty="0" err="1" smtClean="0">
                <a:solidFill>
                  <a:prstClr val="black"/>
                </a:solidFill>
              </a:rPr>
              <a:t>déconvolution</a:t>
            </a:r>
            <a:r>
              <a:rPr lang="fr-FR" i="1" dirty="0" smtClean="0">
                <a:solidFill>
                  <a:prstClr val="black"/>
                </a:solidFill>
              </a:rPr>
              <a:t> ?</a:t>
            </a:r>
            <a:endParaRPr lang="en-GB" i="1" dirty="0">
              <a:solidFill>
                <a:prstClr val="black"/>
              </a:solidFill>
            </a:endParaRPr>
          </a:p>
        </p:txBody>
      </p:sp>
      <p:sp>
        <p:nvSpPr>
          <p:cNvPr id="32" name="Titre 1"/>
          <p:cNvSpPr txBox="1">
            <a:spLocks/>
          </p:cNvSpPr>
          <p:nvPr/>
        </p:nvSpPr>
        <p:spPr>
          <a:xfrm>
            <a:off x="0" y="1"/>
            <a:ext cx="9144000" cy="476671"/>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smtClean="0">
                <a:ln w="11430"/>
                <a:solidFill>
                  <a:schemeClr val="accent2">
                    <a:lumMod val="75000"/>
                  </a:schemeClr>
                </a:solidFill>
                <a:effectLst>
                  <a:outerShdw blurRad="25400" algn="tl" rotWithShape="0">
                    <a:srgbClr val="000000">
                      <a:alpha val="43000"/>
                    </a:srgbClr>
                  </a:outerShdw>
                </a:effectLst>
              </a:rPr>
              <a:t>ÉTUDE </a:t>
            </a:r>
            <a:r>
              <a:rPr lang="fr-FR" sz="2000" spc="150" dirty="0">
                <a:ln w="11430"/>
                <a:solidFill>
                  <a:schemeClr val="accent2">
                    <a:lumMod val="75000"/>
                  </a:schemeClr>
                </a:solidFill>
                <a:effectLst>
                  <a:outerShdw blurRad="25400" algn="tl" rotWithShape="0">
                    <a:srgbClr val="000000">
                      <a:alpha val="43000"/>
                    </a:srgbClr>
                  </a:outerShdw>
                </a:effectLst>
              </a:rPr>
              <a:t>DE ROBUSTESSE DE </a:t>
            </a:r>
            <a:r>
              <a:rPr lang="fr-FR" sz="2000" spc="150" dirty="0" smtClean="0">
                <a:ln w="11430"/>
                <a:solidFill>
                  <a:schemeClr val="accent2">
                    <a:lumMod val="75000"/>
                  </a:schemeClr>
                </a:solidFill>
                <a:effectLst>
                  <a:outerShdw blurRad="25400" algn="tl" rotWithShape="0">
                    <a:srgbClr val="000000">
                      <a:alpha val="43000"/>
                    </a:srgbClr>
                  </a:outerShdw>
                </a:effectLst>
              </a:rPr>
              <a:t>L’ALGORITHME </a:t>
            </a:r>
            <a:r>
              <a:rPr lang="fr-FR" sz="2000" spc="150" dirty="0">
                <a:ln w="11430"/>
                <a:solidFill>
                  <a:schemeClr val="accent2">
                    <a:lumMod val="75000"/>
                  </a:schemeClr>
                </a:solidFill>
                <a:effectLst>
                  <a:outerShdw blurRad="25400" algn="tl" rotWithShape="0">
                    <a:srgbClr val="000000">
                      <a:alpha val="43000"/>
                    </a:srgbClr>
                  </a:outerShdw>
                </a:effectLst>
              </a:rPr>
              <a:t>[FRINDEL,2014</a:t>
            </a:r>
            <a:r>
              <a:rPr lang="fr-FR" sz="2000" spc="150" dirty="0" smtClean="0">
                <a:ln w="11430"/>
                <a:solidFill>
                  <a:schemeClr val="accent2">
                    <a:lumMod val="75000"/>
                  </a:schemeClr>
                </a:solidFill>
                <a:effectLst>
                  <a:outerShdw blurRad="25400" algn="tl" rotWithShape="0">
                    <a:srgbClr val="000000">
                      <a:alpha val="43000"/>
                    </a:srgbClr>
                  </a:outerShdw>
                </a:effectLst>
              </a:rPr>
              <a:t>]</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33" name="ZoneTexte 32"/>
          <p:cNvSpPr txBox="1"/>
          <p:nvPr/>
        </p:nvSpPr>
        <p:spPr>
          <a:xfrm>
            <a:off x="343465" y="2852936"/>
            <a:ext cx="8424936" cy="3170099"/>
          </a:xfrm>
          <a:prstGeom prst="rect">
            <a:avLst/>
          </a:prstGeom>
          <a:noFill/>
        </p:spPr>
        <p:txBody>
          <a:bodyPr wrap="square" rtlCol="0">
            <a:spAutoFit/>
          </a:bodyPr>
          <a:lstStyle/>
          <a:p>
            <a:pPr marL="285750" indent="-285750">
              <a:buFont typeface="Wingdings" panose="05000000000000000000" pitchFamily="2" charset="2"/>
              <a:buChar char="Ø"/>
            </a:pPr>
            <a:r>
              <a:rPr lang="fr-FR" sz="2000" dirty="0" smtClean="0">
                <a:solidFill>
                  <a:prstClr val="black"/>
                </a:solidFill>
              </a:rPr>
              <a:t>L’algorithme de </a:t>
            </a:r>
            <a:r>
              <a:rPr lang="fr-FR" sz="2000" dirty="0" err="1" smtClean="0">
                <a:solidFill>
                  <a:prstClr val="black"/>
                </a:solidFill>
              </a:rPr>
              <a:t>déconvolution</a:t>
            </a:r>
            <a:r>
              <a:rPr lang="fr-FR" sz="2000" dirty="0" smtClean="0">
                <a:solidFill>
                  <a:prstClr val="black"/>
                </a:solidFill>
              </a:rPr>
              <a:t> avec régularisation spatio-temporelle avec préservation des discontinuités spatiales donne des résultats de meilleure qualité par rapport à l’algorithme de </a:t>
            </a:r>
            <a:r>
              <a:rPr lang="fr-FR" sz="2000" dirty="0" err="1" smtClean="0">
                <a:solidFill>
                  <a:prstClr val="black"/>
                </a:solidFill>
              </a:rPr>
              <a:t>déconvolution</a:t>
            </a:r>
            <a:r>
              <a:rPr lang="fr-FR" sz="2000" dirty="0" smtClean="0">
                <a:solidFill>
                  <a:prstClr val="black"/>
                </a:solidFill>
              </a:rPr>
              <a:t> de type Tikhonov  dans la plupart des conditions testées :</a:t>
            </a:r>
          </a:p>
          <a:p>
            <a:pPr marL="285750" indent="-285750">
              <a:buFont typeface="Wingdings" panose="05000000000000000000" pitchFamily="2" charset="2"/>
              <a:buChar char="Ø"/>
            </a:pPr>
            <a:endParaRPr lang="fr-FR" sz="2000" dirty="0" smtClean="0">
              <a:solidFill>
                <a:prstClr val="black"/>
              </a:solidFill>
            </a:endParaRPr>
          </a:p>
          <a:p>
            <a:pPr marL="742950" lvl="1" indent="-285750">
              <a:buFont typeface="Wingdings" panose="05000000000000000000" pitchFamily="2" charset="2"/>
              <a:buChar char="Ø"/>
            </a:pPr>
            <a:r>
              <a:rPr lang="fr-FR" sz="2000" dirty="0">
                <a:solidFill>
                  <a:prstClr val="black"/>
                </a:solidFill>
              </a:rPr>
              <a:t>Robustesse à la </a:t>
            </a:r>
            <a:r>
              <a:rPr lang="fr-FR" sz="2000" b="1" dirty="0">
                <a:solidFill>
                  <a:srgbClr val="00B050"/>
                </a:solidFill>
              </a:rPr>
              <a:t>variabilité topographique </a:t>
            </a:r>
            <a:r>
              <a:rPr lang="fr-FR" sz="2000" dirty="0">
                <a:solidFill>
                  <a:prstClr val="black"/>
                </a:solidFill>
              </a:rPr>
              <a:t>des </a:t>
            </a:r>
            <a:r>
              <a:rPr lang="fr-FR" sz="2000" dirty="0" smtClean="0">
                <a:solidFill>
                  <a:prstClr val="black"/>
                </a:solidFill>
              </a:rPr>
              <a:t>tissus</a:t>
            </a:r>
          </a:p>
          <a:p>
            <a:pPr marL="742950" lvl="1" indent="-285750">
              <a:buFont typeface="Wingdings" panose="05000000000000000000" pitchFamily="2" charset="2"/>
              <a:buChar char="Ø"/>
            </a:pPr>
            <a:r>
              <a:rPr lang="fr-FR" sz="2000" dirty="0">
                <a:solidFill>
                  <a:prstClr val="black"/>
                </a:solidFill>
              </a:rPr>
              <a:t>Robustesse au </a:t>
            </a:r>
            <a:r>
              <a:rPr lang="fr-FR" sz="2000" b="1" dirty="0">
                <a:solidFill>
                  <a:srgbClr val="00B050"/>
                </a:solidFill>
              </a:rPr>
              <a:t>bruit</a:t>
            </a:r>
            <a:r>
              <a:rPr lang="fr-FR" sz="2000" dirty="0">
                <a:solidFill>
                  <a:prstClr val="black"/>
                </a:solidFill>
              </a:rPr>
              <a:t> dans le système d’acquisition </a:t>
            </a:r>
            <a:r>
              <a:rPr lang="fr-FR" sz="2000" dirty="0" smtClean="0">
                <a:solidFill>
                  <a:prstClr val="black"/>
                </a:solidFill>
              </a:rPr>
              <a:t>IRM</a:t>
            </a:r>
          </a:p>
          <a:p>
            <a:pPr marL="742950" lvl="1" indent="-285750">
              <a:buFont typeface="Wingdings" panose="05000000000000000000" pitchFamily="2" charset="2"/>
              <a:buChar char="Ø"/>
            </a:pPr>
            <a:r>
              <a:rPr lang="fr-FR" sz="2000" dirty="0">
                <a:solidFill>
                  <a:prstClr val="black"/>
                </a:solidFill>
              </a:rPr>
              <a:t>Robustesse à la </a:t>
            </a:r>
            <a:r>
              <a:rPr lang="fr-FR" sz="2000" b="1" dirty="0">
                <a:solidFill>
                  <a:srgbClr val="00B050"/>
                </a:solidFill>
              </a:rPr>
              <a:t>variabilité tissulaire </a:t>
            </a:r>
            <a:r>
              <a:rPr lang="fr-FR" sz="2000" dirty="0">
                <a:solidFill>
                  <a:prstClr val="black"/>
                </a:solidFill>
              </a:rPr>
              <a:t>des paramètres </a:t>
            </a:r>
            <a:r>
              <a:rPr lang="fr-FR" sz="2000" dirty="0" smtClean="0">
                <a:solidFill>
                  <a:prstClr val="black"/>
                </a:solidFill>
              </a:rPr>
              <a:t>hémodynamiques</a:t>
            </a:r>
          </a:p>
          <a:p>
            <a:endParaRPr lang="en-GB" sz="2000" dirty="0" smtClean="0">
              <a:solidFill>
                <a:prstClr val="black"/>
              </a:solidFill>
            </a:endParaRPr>
          </a:p>
          <a:p>
            <a:pPr marL="285750" indent="-285750">
              <a:buFont typeface="Wingdings" panose="05000000000000000000" pitchFamily="2" charset="2"/>
              <a:buChar char="Ø"/>
            </a:pPr>
            <a:r>
              <a:rPr lang="en-GB" sz="2000" b="1" dirty="0" err="1" smtClean="0">
                <a:solidFill>
                  <a:srgbClr val="F79646">
                    <a:lumMod val="75000"/>
                  </a:srgbClr>
                </a:solidFill>
              </a:rPr>
              <a:t>Facteur</a:t>
            </a:r>
            <a:r>
              <a:rPr lang="en-GB" sz="2000" b="1" dirty="0" smtClean="0">
                <a:solidFill>
                  <a:srgbClr val="F79646">
                    <a:lumMod val="75000"/>
                  </a:srgbClr>
                </a:solidFill>
              </a:rPr>
              <a:t> </a:t>
            </a:r>
            <a:r>
              <a:rPr lang="en-GB" sz="2000" b="1" dirty="0" err="1" smtClean="0">
                <a:solidFill>
                  <a:srgbClr val="F79646">
                    <a:lumMod val="75000"/>
                  </a:srgbClr>
                </a:solidFill>
              </a:rPr>
              <a:t>limitant</a:t>
            </a:r>
            <a:r>
              <a:rPr lang="en-GB" sz="2000" b="1" dirty="0" smtClean="0">
                <a:solidFill>
                  <a:srgbClr val="F79646">
                    <a:lumMod val="75000"/>
                  </a:srgbClr>
                </a:solidFill>
              </a:rPr>
              <a:t> = estimation </a:t>
            </a:r>
            <a:r>
              <a:rPr lang="en-GB" sz="2000" b="1" dirty="0" err="1" smtClean="0">
                <a:solidFill>
                  <a:srgbClr val="F79646">
                    <a:lumMod val="75000"/>
                  </a:srgbClr>
                </a:solidFill>
              </a:rPr>
              <a:t>correcte</a:t>
            </a:r>
            <a:r>
              <a:rPr lang="en-GB" sz="2000" b="1" dirty="0" smtClean="0">
                <a:solidFill>
                  <a:srgbClr val="F79646">
                    <a:lumMod val="75000"/>
                  </a:srgbClr>
                </a:solidFill>
              </a:rPr>
              <a:t> de la </a:t>
            </a:r>
            <a:r>
              <a:rPr lang="en-GB" sz="2000" b="1" dirty="0" err="1" smtClean="0">
                <a:solidFill>
                  <a:srgbClr val="F79646">
                    <a:lumMod val="75000"/>
                  </a:srgbClr>
                </a:solidFill>
              </a:rPr>
              <a:t>fonction</a:t>
            </a:r>
            <a:r>
              <a:rPr lang="en-GB" sz="2000" b="1" dirty="0" smtClean="0">
                <a:solidFill>
                  <a:srgbClr val="F79646">
                    <a:lumMod val="75000"/>
                  </a:srgbClr>
                </a:solidFill>
              </a:rPr>
              <a:t> </a:t>
            </a:r>
            <a:r>
              <a:rPr lang="en-GB" sz="2000" b="1" dirty="0" err="1" smtClean="0">
                <a:solidFill>
                  <a:srgbClr val="F79646">
                    <a:lumMod val="75000"/>
                  </a:srgbClr>
                </a:solidFill>
              </a:rPr>
              <a:t>d’entrée</a:t>
            </a:r>
            <a:r>
              <a:rPr lang="en-GB" sz="2000" b="1" dirty="0" smtClean="0">
                <a:solidFill>
                  <a:srgbClr val="F79646">
                    <a:lumMod val="75000"/>
                  </a:srgbClr>
                </a:solidFill>
              </a:rPr>
              <a:t> </a:t>
            </a:r>
            <a:r>
              <a:rPr lang="en-GB" sz="2000" b="1" dirty="0" err="1" smtClean="0">
                <a:solidFill>
                  <a:srgbClr val="F79646">
                    <a:lumMod val="75000"/>
                  </a:srgbClr>
                </a:solidFill>
              </a:rPr>
              <a:t>artérielle</a:t>
            </a:r>
            <a:endParaRPr lang="en-GB" sz="2000" b="1" dirty="0" smtClean="0">
              <a:solidFill>
                <a:srgbClr val="F79646">
                  <a:lumMod val="75000"/>
                </a:srgbClr>
              </a:solidFill>
            </a:endParaRPr>
          </a:p>
        </p:txBody>
      </p:sp>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730626564"/>
      </p:ext>
    </p:extLst>
  </p:cSld>
  <p:clrMapOvr>
    <a:masterClrMapping/>
  </p:clrMapOvr>
  <mc:AlternateContent xmlns:mc="http://schemas.openxmlformats.org/markup-compatibility/2006">
    <mc:Choice xmlns:p14="http://schemas.microsoft.com/office/powerpoint/2010/main" Requires="p14">
      <p:transition spd="slow" p14:dur="2000" advTm="41573"/>
    </mc:Choice>
    <mc:Fallback>
      <p:transition spd="slow" advTm="4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336221" y="883459"/>
            <a:ext cx="3312368" cy="5137829"/>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5796136" y="883459"/>
            <a:ext cx="3312368" cy="5137829"/>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926524" y="1124744"/>
            <a:ext cx="3056609" cy="485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u numéro de diapositive 3"/>
          <p:cNvSpPr>
            <a:spLocks noGrp="1"/>
          </p:cNvSpPr>
          <p:nvPr>
            <p:ph type="sldNum" sz="quarter" idx="4"/>
          </p:nvPr>
        </p:nvSpPr>
        <p:spPr/>
        <p:txBody>
          <a:bodyPr/>
          <a:lstStyle/>
          <a:p>
            <a:fld id="{F73D71E4-42A1-4365-8AFE-8410F9D88E31}" type="slidenum">
              <a:rPr lang="fr-FR" smtClean="0">
                <a:solidFill>
                  <a:prstClr val="black"/>
                </a:solidFill>
              </a:rPr>
              <a:pPr/>
              <a:t>23</a:t>
            </a:fld>
            <a:endParaRPr lang="fr-FR" dirty="0">
              <a:solidFill>
                <a:prstClr val="black"/>
              </a:solidFill>
            </a:endParaRPr>
          </a:p>
        </p:txBody>
      </p:sp>
      <p:sp>
        <p:nvSpPr>
          <p:cNvPr id="5" name="Espace réservé du pied de page 4"/>
          <p:cNvSpPr>
            <a:spLocks noGrp="1"/>
          </p:cNvSpPr>
          <p:nvPr>
            <p:ph type="ftr" sz="quarter" idx="3"/>
          </p:nvPr>
        </p:nvSpPr>
        <p:spPr/>
        <p:txBody>
          <a:bodyPr/>
          <a:lstStyle/>
          <a:p>
            <a:r>
              <a:rPr lang="fr-FR" smtClean="0">
                <a:solidFill>
                  <a:prstClr val="black"/>
                </a:solidFill>
              </a:rPr>
              <a:t>SOUTENANCE DE THÈSE – 5 OCTOBRE 2017 – GIACALONE MATHILDE</a:t>
            </a:r>
            <a:endParaRPr lang="fr-FR" dirty="0">
              <a:solidFill>
                <a:prstClr val="black"/>
              </a:solidFill>
            </a:endParaRPr>
          </a:p>
        </p:txBody>
      </p:sp>
      <p:sp>
        <p:nvSpPr>
          <p:cNvPr id="6" name="ZoneTexte 5"/>
          <p:cNvSpPr txBox="1"/>
          <p:nvPr/>
        </p:nvSpPr>
        <p:spPr>
          <a:xfrm>
            <a:off x="359532" y="404664"/>
            <a:ext cx="8424936" cy="400110"/>
          </a:xfrm>
          <a:prstGeom prst="rect">
            <a:avLst/>
          </a:prstGeom>
          <a:noFill/>
        </p:spPr>
        <p:txBody>
          <a:bodyPr wrap="square" rtlCol="0">
            <a:spAutoFit/>
          </a:bodyPr>
          <a:lstStyle/>
          <a:p>
            <a:pPr marL="285750" indent="-285750">
              <a:buFont typeface="Wingdings" panose="05000000000000000000" pitchFamily="2" charset="2"/>
              <a:buChar char="Ø"/>
            </a:pPr>
            <a:r>
              <a:rPr lang="en-GB" sz="2000" dirty="0" err="1" smtClean="0">
                <a:solidFill>
                  <a:srgbClr val="F79646">
                    <a:lumMod val="75000"/>
                  </a:srgbClr>
                </a:solidFill>
              </a:rPr>
              <a:t>Facteur</a:t>
            </a:r>
            <a:r>
              <a:rPr lang="en-GB" sz="2000" dirty="0" smtClean="0">
                <a:solidFill>
                  <a:srgbClr val="F79646">
                    <a:lumMod val="75000"/>
                  </a:srgbClr>
                </a:solidFill>
              </a:rPr>
              <a:t> </a:t>
            </a:r>
            <a:r>
              <a:rPr lang="en-GB" sz="2000" dirty="0" err="1" smtClean="0">
                <a:solidFill>
                  <a:srgbClr val="F79646">
                    <a:lumMod val="75000"/>
                  </a:srgbClr>
                </a:solidFill>
              </a:rPr>
              <a:t>limitant</a:t>
            </a:r>
            <a:r>
              <a:rPr lang="en-GB" sz="2000" dirty="0" smtClean="0">
                <a:solidFill>
                  <a:srgbClr val="F79646">
                    <a:lumMod val="75000"/>
                  </a:srgbClr>
                </a:solidFill>
              </a:rPr>
              <a:t> = estimation </a:t>
            </a:r>
            <a:r>
              <a:rPr lang="en-GB" sz="2000" dirty="0" err="1" smtClean="0">
                <a:solidFill>
                  <a:srgbClr val="F79646">
                    <a:lumMod val="75000"/>
                  </a:srgbClr>
                </a:solidFill>
              </a:rPr>
              <a:t>correcte</a:t>
            </a:r>
            <a:r>
              <a:rPr lang="en-GB" sz="2000" dirty="0" smtClean="0">
                <a:solidFill>
                  <a:srgbClr val="F79646">
                    <a:lumMod val="75000"/>
                  </a:srgbClr>
                </a:solidFill>
              </a:rPr>
              <a:t> de la </a:t>
            </a:r>
            <a:r>
              <a:rPr lang="en-GB" sz="2000" dirty="0" err="1" smtClean="0">
                <a:solidFill>
                  <a:srgbClr val="F79646">
                    <a:lumMod val="75000"/>
                  </a:srgbClr>
                </a:solidFill>
              </a:rPr>
              <a:t>fonction</a:t>
            </a:r>
            <a:r>
              <a:rPr lang="en-GB" sz="2000" dirty="0" smtClean="0">
                <a:solidFill>
                  <a:srgbClr val="F79646">
                    <a:lumMod val="75000"/>
                  </a:srgbClr>
                </a:solidFill>
              </a:rPr>
              <a:t> </a:t>
            </a:r>
            <a:r>
              <a:rPr lang="en-GB" sz="2000" dirty="0" err="1" smtClean="0">
                <a:solidFill>
                  <a:srgbClr val="F79646">
                    <a:lumMod val="75000"/>
                  </a:srgbClr>
                </a:solidFill>
              </a:rPr>
              <a:t>d’entrée</a:t>
            </a:r>
            <a:r>
              <a:rPr lang="en-GB" sz="2000" dirty="0" smtClean="0">
                <a:solidFill>
                  <a:srgbClr val="F79646">
                    <a:lumMod val="75000"/>
                  </a:srgbClr>
                </a:solidFill>
              </a:rPr>
              <a:t> </a:t>
            </a:r>
            <a:r>
              <a:rPr lang="en-GB" sz="2000" dirty="0" err="1" smtClean="0">
                <a:solidFill>
                  <a:srgbClr val="F79646">
                    <a:lumMod val="75000"/>
                  </a:srgbClr>
                </a:solidFill>
              </a:rPr>
              <a:t>artérielle</a:t>
            </a:r>
            <a:endParaRPr lang="en-GB" sz="2000" dirty="0" smtClean="0">
              <a:solidFill>
                <a:srgbClr val="F79646">
                  <a:lumMod val="75000"/>
                </a:srgbClr>
              </a:solidFill>
            </a:endParaRPr>
          </a:p>
        </p:txBody>
      </p:sp>
      <p:pic>
        <p:nvPicPr>
          <p:cNvPr id="7"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463800" y="1052736"/>
            <a:ext cx="3122389" cy="485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re 1"/>
          <p:cNvSpPr txBox="1">
            <a:spLocks/>
          </p:cNvSpPr>
          <p:nvPr/>
        </p:nvSpPr>
        <p:spPr>
          <a:xfrm>
            <a:off x="0" y="1"/>
            <a:ext cx="9144000" cy="476671"/>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smtClean="0">
                <a:ln w="11430"/>
                <a:solidFill>
                  <a:schemeClr val="accent2">
                    <a:lumMod val="75000"/>
                  </a:schemeClr>
                </a:solidFill>
                <a:effectLst>
                  <a:outerShdw blurRad="25400" algn="tl" rotWithShape="0">
                    <a:srgbClr val="000000">
                      <a:alpha val="43000"/>
                    </a:srgbClr>
                  </a:outerShdw>
                </a:effectLst>
              </a:rPr>
              <a:t>ÉTUDE </a:t>
            </a:r>
            <a:r>
              <a:rPr lang="fr-FR" sz="2000" spc="150" dirty="0">
                <a:ln w="11430"/>
                <a:solidFill>
                  <a:schemeClr val="accent2">
                    <a:lumMod val="75000"/>
                  </a:schemeClr>
                </a:solidFill>
                <a:effectLst>
                  <a:outerShdw blurRad="25400" algn="tl" rotWithShape="0">
                    <a:srgbClr val="000000">
                      <a:alpha val="43000"/>
                    </a:srgbClr>
                  </a:outerShdw>
                </a:effectLst>
              </a:rPr>
              <a:t>DE ROBUSTESSE DE </a:t>
            </a:r>
            <a:r>
              <a:rPr lang="fr-FR" sz="2000" spc="150" dirty="0" smtClean="0">
                <a:ln w="11430"/>
                <a:solidFill>
                  <a:schemeClr val="accent2">
                    <a:lumMod val="75000"/>
                  </a:schemeClr>
                </a:solidFill>
                <a:effectLst>
                  <a:outerShdw blurRad="25400" algn="tl" rotWithShape="0">
                    <a:srgbClr val="000000">
                      <a:alpha val="43000"/>
                    </a:srgbClr>
                  </a:outerShdw>
                </a:effectLst>
              </a:rPr>
              <a:t>L’ALGORITHME </a:t>
            </a:r>
            <a:r>
              <a:rPr lang="fr-FR" sz="2000" spc="150" dirty="0">
                <a:ln w="11430"/>
                <a:solidFill>
                  <a:schemeClr val="accent2">
                    <a:lumMod val="75000"/>
                  </a:schemeClr>
                </a:solidFill>
                <a:effectLst>
                  <a:outerShdw blurRad="25400" algn="tl" rotWithShape="0">
                    <a:srgbClr val="000000">
                      <a:alpha val="43000"/>
                    </a:srgbClr>
                  </a:outerShdw>
                </a:effectLst>
              </a:rPr>
              <a:t>[FRINDEL,2014</a:t>
            </a:r>
            <a:r>
              <a:rPr lang="fr-FR" sz="2000" spc="150" dirty="0" smtClean="0">
                <a:ln w="11430"/>
                <a:solidFill>
                  <a:schemeClr val="accent2">
                    <a:lumMod val="75000"/>
                  </a:schemeClr>
                </a:solidFill>
                <a:effectLst>
                  <a:outerShdw blurRad="25400" algn="tl" rotWithShape="0">
                    <a:srgbClr val="000000">
                      <a:alpha val="43000"/>
                    </a:srgbClr>
                  </a:outerShdw>
                </a:effectLst>
              </a:rPr>
              <a:t>]</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2" name="ZoneTexte 1"/>
          <p:cNvSpPr txBox="1"/>
          <p:nvPr/>
        </p:nvSpPr>
        <p:spPr>
          <a:xfrm>
            <a:off x="5901563" y="6093296"/>
            <a:ext cx="2882905" cy="369332"/>
          </a:xfrm>
          <a:prstGeom prst="rect">
            <a:avLst/>
          </a:prstGeom>
          <a:noFill/>
        </p:spPr>
        <p:txBody>
          <a:bodyPr wrap="none" rtlCol="0">
            <a:spAutoFit/>
          </a:bodyPr>
          <a:lstStyle/>
          <a:p>
            <a:r>
              <a:rPr lang="fr-FR" dirty="0" smtClean="0"/>
              <a:t>De nombreuses perspectives</a:t>
            </a:r>
            <a:endParaRPr lang="fr-FR" dirty="0"/>
          </a:p>
        </p:txBody>
      </p:sp>
      <p:sp>
        <p:nvSpPr>
          <p:cNvPr id="8" name="Flèche droite 7"/>
          <p:cNvSpPr/>
          <p:nvPr/>
        </p:nvSpPr>
        <p:spPr>
          <a:xfrm>
            <a:off x="5512674" y="6135385"/>
            <a:ext cx="388889" cy="285153"/>
          </a:xfrm>
          <a:prstGeom prst="rightArrow">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3" name="Rectangle 2"/>
          <p:cNvSpPr/>
          <p:nvPr/>
        </p:nvSpPr>
        <p:spPr>
          <a:xfrm>
            <a:off x="2849886" y="1196752"/>
            <a:ext cx="1008112" cy="1944216"/>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849886" y="3573016"/>
            <a:ext cx="864096" cy="1980000"/>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290046" y="3573016"/>
            <a:ext cx="1188000" cy="1980000"/>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857998" y="1196752"/>
            <a:ext cx="1620048" cy="1944216"/>
          </a:xfrm>
          <a:prstGeom prst="rect">
            <a:avLst/>
          </a:prstGeom>
          <a:solidFill>
            <a:srgbClr val="00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294115" y="1268760"/>
            <a:ext cx="2592288" cy="1944216"/>
          </a:xfrm>
          <a:prstGeom prst="rect">
            <a:avLst/>
          </a:prstGeom>
          <a:solidFill>
            <a:srgbClr val="00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6294115" y="3645024"/>
            <a:ext cx="2592288" cy="1944216"/>
          </a:xfrm>
          <a:prstGeom prst="rect">
            <a:avLst/>
          </a:prstGeom>
          <a:solidFill>
            <a:srgbClr val="00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3710736" y="3573016"/>
            <a:ext cx="579310" cy="1980000"/>
          </a:xfrm>
          <a:prstGeom prst="rect">
            <a:avLst/>
          </a:prstGeom>
          <a:solidFill>
            <a:srgbClr val="00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5870111" y="883459"/>
            <a:ext cx="3170612" cy="307777"/>
          </a:xfrm>
          <a:prstGeom prst="rect">
            <a:avLst/>
          </a:prstGeom>
          <a:noFill/>
        </p:spPr>
        <p:txBody>
          <a:bodyPr wrap="none" rtlCol="0">
            <a:spAutoFit/>
          </a:bodyPr>
          <a:lstStyle/>
          <a:p>
            <a:pPr algn="ctr"/>
            <a:r>
              <a:rPr lang="fr-FR" sz="1400" b="1" dirty="0" smtClean="0">
                <a:solidFill>
                  <a:schemeClr val="accent6">
                    <a:lumMod val="75000"/>
                  </a:schemeClr>
                </a:solidFill>
              </a:rPr>
              <a:t>Critère de qualité sur signaux f complets</a:t>
            </a:r>
            <a:endParaRPr lang="fr-FR" sz="1400" b="1" dirty="0">
              <a:solidFill>
                <a:schemeClr val="accent6">
                  <a:lumMod val="75000"/>
                </a:schemeClr>
              </a:solidFill>
            </a:endParaRPr>
          </a:p>
        </p:txBody>
      </p:sp>
      <p:sp>
        <p:nvSpPr>
          <p:cNvPr id="20" name="ZoneTexte 19"/>
          <p:cNvSpPr txBox="1"/>
          <p:nvPr/>
        </p:nvSpPr>
        <p:spPr>
          <a:xfrm>
            <a:off x="2929642" y="880895"/>
            <a:ext cx="2066656" cy="307777"/>
          </a:xfrm>
          <a:prstGeom prst="rect">
            <a:avLst/>
          </a:prstGeom>
          <a:noFill/>
        </p:spPr>
        <p:txBody>
          <a:bodyPr wrap="none" rtlCol="0">
            <a:spAutoFit/>
          </a:bodyPr>
          <a:lstStyle/>
          <a:p>
            <a:pPr algn="ctr"/>
            <a:r>
              <a:rPr lang="fr-FR" sz="1400" b="1" dirty="0" smtClean="0">
                <a:solidFill>
                  <a:schemeClr val="accent6">
                    <a:lumMod val="75000"/>
                  </a:schemeClr>
                </a:solidFill>
              </a:rPr>
              <a:t>Critère de qualité sur CBF</a:t>
            </a:r>
            <a:endParaRPr lang="fr-FR" sz="1400" b="1" dirty="0">
              <a:solidFill>
                <a:schemeClr val="accent6">
                  <a:lumMod val="75000"/>
                </a:schemeClr>
              </a:solidFill>
            </a:endParaRPr>
          </a:p>
        </p:txBody>
      </p:sp>
      <p:pic>
        <p:nvPicPr>
          <p:cNvPr id="24" name="Image 23"/>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imgEffect>
                    <a14:imgEffect>
                      <a14:colorTemperature colorTemp="72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55576" y="1473792"/>
            <a:ext cx="1412238" cy="1534151"/>
          </a:xfrm>
          <a:prstGeom prst="rect">
            <a:avLst/>
          </a:prstGeom>
        </p:spPr>
      </p:pic>
      <p:pic>
        <p:nvPicPr>
          <p:cNvPr id="23" name="Image 22"/>
          <p:cNvPicPr>
            <a:picLocks noChangeAspect="1"/>
          </p:cNvPicPr>
          <p:nvPr/>
        </p:nvPicPr>
        <p:blipFill rotWithShape="1">
          <a:blip r:embed="rId10" cstate="email">
            <a:extLst>
              <a:ext uri="{BEBA8EAE-BF5A-486C-A8C5-ECC9F3942E4B}">
                <a14:imgProps xmlns:a14="http://schemas.microsoft.com/office/drawing/2010/main">
                  <a14:imgLayer r:embed="rId11">
                    <a14:imgEffect>
                      <a14:backgroundRemoval t="935" b="100000" l="0" r="100000"/>
                    </a14:imgEffect>
                    <a14:imgEffect>
                      <a14:colorTemperature colorTemp="72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58146" y="3798471"/>
            <a:ext cx="1409668" cy="1529089"/>
          </a:xfrm>
          <a:prstGeom prst="rect">
            <a:avLst/>
          </a:prstGeom>
        </p:spPr>
      </p:pic>
      <p:cxnSp>
        <p:nvCxnSpPr>
          <p:cNvPr id="26" name="Connecteur droit avec flèche 25"/>
          <p:cNvCxnSpPr/>
          <p:nvPr/>
        </p:nvCxnSpPr>
        <p:spPr>
          <a:xfrm flipH="1">
            <a:off x="755576" y="1928664"/>
            <a:ext cx="28803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191769" y="1774774"/>
            <a:ext cx="572529" cy="307777"/>
          </a:xfrm>
          <a:prstGeom prst="rect">
            <a:avLst/>
          </a:prstGeom>
          <a:noFill/>
        </p:spPr>
        <p:txBody>
          <a:bodyPr wrap="none" rtlCol="0">
            <a:spAutoFit/>
          </a:bodyPr>
          <a:lstStyle/>
          <a:p>
            <a:r>
              <a:rPr lang="fr-FR" sz="1400" dirty="0" err="1" smtClean="0"/>
              <a:t>ymax</a:t>
            </a:r>
            <a:endParaRPr lang="fr-FR" sz="1400" dirty="0"/>
          </a:p>
        </p:txBody>
      </p:sp>
      <p:cxnSp>
        <p:nvCxnSpPr>
          <p:cNvPr id="29" name="Connecteur droit avec flèche 28"/>
          <p:cNvCxnSpPr/>
          <p:nvPr/>
        </p:nvCxnSpPr>
        <p:spPr>
          <a:xfrm>
            <a:off x="1043608" y="3933056"/>
            <a:ext cx="0" cy="13945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767763" y="5322053"/>
            <a:ext cx="551689" cy="307777"/>
          </a:xfrm>
          <a:prstGeom prst="rect">
            <a:avLst/>
          </a:prstGeom>
          <a:noFill/>
        </p:spPr>
        <p:txBody>
          <a:bodyPr wrap="none" rtlCol="0">
            <a:spAutoFit/>
          </a:bodyPr>
          <a:lstStyle/>
          <a:p>
            <a:pPr algn="ctr"/>
            <a:r>
              <a:rPr lang="fr-FR" sz="1400" dirty="0" err="1" smtClean="0"/>
              <a:t>tmax</a:t>
            </a:r>
            <a:endParaRPr lang="fr-FR" sz="1400" dirty="0"/>
          </a:p>
        </p:txBody>
      </p:sp>
      <p:sp>
        <p:nvSpPr>
          <p:cNvPr id="31" name="ZoneTexte 30"/>
          <p:cNvSpPr txBox="1"/>
          <p:nvPr/>
        </p:nvSpPr>
        <p:spPr>
          <a:xfrm>
            <a:off x="5501" y="899428"/>
            <a:ext cx="2330719" cy="461665"/>
          </a:xfrm>
          <a:prstGeom prst="rect">
            <a:avLst/>
          </a:prstGeom>
          <a:noFill/>
        </p:spPr>
        <p:txBody>
          <a:bodyPr wrap="square" rtlCol="0">
            <a:spAutoFit/>
          </a:bodyPr>
          <a:lstStyle/>
          <a:p>
            <a:r>
              <a:rPr lang="fr-FR" sz="1200" b="1" dirty="0"/>
              <a:t>C</a:t>
            </a:r>
            <a:r>
              <a:rPr lang="fr-FR" sz="1200" b="1" dirty="0" smtClean="0"/>
              <a:t>ontrôle des erreurs sur la Ca(t) utilisée pour la </a:t>
            </a:r>
            <a:r>
              <a:rPr lang="fr-FR" sz="1200" b="1" dirty="0" err="1" smtClean="0"/>
              <a:t>déconvolution</a:t>
            </a:r>
            <a:endParaRPr lang="fr-FR" sz="1200" b="1" dirty="0"/>
          </a:p>
        </p:txBody>
      </p:sp>
      <p:pic>
        <p:nvPicPr>
          <p:cNvPr id="21" name="Son 2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859387619"/>
      </p:ext>
    </p:extLst>
  </p:cSld>
  <p:clrMapOvr>
    <a:masterClrMapping/>
  </p:clrMapOvr>
  <mc:AlternateContent xmlns:mc="http://schemas.openxmlformats.org/markup-compatibility/2006">
    <mc:Choice xmlns:p14="http://schemas.microsoft.com/office/powerpoint/2010/main" Requires="p14">
      <p:transition spd="slow" p14:dur="2000" advTm="89598"/>
    </mc:Choice>
    <mc:Fallback>
      <p:transition spd="slow" advTm="89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1"/>
                </p:tgtEl>
              </p:cMediaNode>
            </p:audio>
          </p:childTnLst>
        </p:cTn>
      </p:par>
    </p:tnLst>
    <p:bldLst>
      <p:bldP spid="2" grpId="0"/>
      <p:bldP spid="8" grpId="0" animBg="1"/>
      <p:bldP spid="3" grpId="0" animBg="1"/>
      <p:bldP spid="10" grpId="0" animBg="1"/>
      <p:bldP spid="11" grpId="0" animBg="1"/>
      <p:bldP spid="12"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24</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a:ln w="11430"/>
                <a:solidFill>
                  <a:srgbClr val="F79646">
                    <a:lumMod val="75000"/>
                  </a:srgbClr>
                </a:solidFill>
              </a:rPr>
              <a:t>INTÉRÊT D’UNE </a:t>
            </a:r>
            <a:r>
              <a:rPr lang="fr-FR" sz="1800" b="1" i="0" spc="150" dirty="0" smtClean="0">
                <a:ln w="11430"/>
                <a:solidFill>
                  <a:srgbClr val="F79646">
                    <a:lumMod val="75000"/>
                  </a:srgbClr>
                </a:solidFill>
              </a:rPr>
              <a:t>CONTRAINTE </a:t>
            </a:r>
            <a:r>
              <a:rPr lang="fr-FR" sz="1800" b="1" i="0" spc="150" dirty="0">
                <a:ln w="11430"/>
                <a:solidFill>
                  <a:srgbClr val="F79646">
                    <a:lumMod val="75000"/>
                  </a:srgbClr>
                </a:solidFill>
              </a:rPr>
              <a:t>DE </a:t>
            </a:r>
            <a:r>
              <a:rPr lang="fr-FR" sz="1800" b="1" i="0" spc="150" dirty="0" smtClean="0">
                <a:ln w="11430"/>
                <a:solidFill>
                  <a:srgbClr val="F79646">
                    <a:lumMod val="75000"/>
                  </a:srgbClr>
                </a:solidFill>
              </a:rPr>
              <a:t>NON-NÉGATIVITÉ EXPLICITE ?</a:t>
            </a:r>
            <a:endParaRPr lang="fr-FR" sz="1800" b="1" i="0" spc="150" dirty="0">
              <a:ln w="11430"/>
              <a:solidFill>
                <a:srgbClr val="F79646">
                  <a:lumMod val="75000"/>
                </a:srgbClr>
              </a:solidFill>
            </a:endParaRPr>
          </a:p>
        </p:txBody>
      </p:sp>
      <p:sp>
        <p:nvSpPr>
          <p:cNvPr id="7" name="Titre 1"/>
          <p:cNvSpPr txBox="1">
            <a:spLocks/>
          </p:cNvSpPr>
          <p:nvPr/>
        </p:nvSpPr>
        <p:spPr>
          <a:xfrm>
            <a:off x="0" y="1"/>
            <a:ext cx="9144000" cy="476671"/>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smtClean="0">
                <a:ln w="11430"/>
                <a:solidFill>
                  <a:srgbClr val="C0504D">
                    <a:lumMod val="75000"/>
                  </a:srgbClr>
                </a:solidFill>
                <a:effectLst>
                  <a:outerShdw blurRad="25400" algn="tl" rotWithShape="0">
                    <a:srgbClr val="000000">
                      <a:alpha val="43000"/>
                    </a:srgbClr>
                  </a:outerShdw>
                </a:effectLst>
              </a:rPr>
              <a:t>NOUVEL ALGORITHME DE DÉCONVOLUTION</a:t>
            </a:r>
            <a:endParaRPr lang="fr-FR" sz="2000" spc="150" dirty="0">
              <a:ln w="11430"/>
              <a:solidFill>
                <a:srgbClr val="C0504D">
                  <a:lumMod val="75000"/>
                </a:srgbClr>
              </a:solidFill>
              <a:effectLst>
                <a:outerShdw blurRad="25400" algn="tl" rotWithShape="0">
                  <a:srgbClr val="000000">
                    <a:alpha val="43000"/>
                  </a:srgbClr>
                </a:outerShdw>
              </a:effectLst>
            </a:endParaRPr>
          </a:p>
        </p:txBody>
      </p:sp>
      <p:sp>
        <p:nvSpPr>
          <p:cNvPr id="25" name="ZoneTexte 24"/>
          <p:cNvSpPr txBox="1"/>
          <p:nvPr/>
        </p:nvSpPr>
        <p:spPr>
          <a:xfrm>
            <a:off x="-14149" y="980728"/>
            <a:ext cx="9143000" cy="707886"/>
          </a:xfrm>
          <a:prstGeom prst="rect">
            <a:avLst/>
          </a:prstGeom>
          <a:noFill/>
        </p:spPr>
        <p:txBody>
          <a:bodyPr wrap="square" rtlCol="0">
            <a:spAutoFit/>
          </a:bodyPr>
          <a:lstStyle/>
          <a:p>
            <a:pPr marL="285750" lvl="0" indent="-285750">
              <a:buFont typeface="Wingdings" panose="05000000000000000000" pitchFamily="2" charset="2"/>
              <a:buChar char="Ø"/>
            </a:pPr>
            <a:r>
              <a:rPr lang="fr-FR" sz="2000" dirty="0" smtClean="0">
                <a:latin typeface="+mn-lt"/>
              </a:rPr>
              <a:t>Algorithme de </a:t>
            </a:r>
            <a:r>
              <a:rPr lang="fr-FR" sz="2000" dirty="0" err="1" smtClean="0">
                <a:latin typeface="+mn-lt"/>
              </a:rPr>
              <a:t>déconvolution</a:t>
            </a:r>
            <a:r>
              <a:rPr lang="fr-FR" sz="2000" dirty="0" smtClean="0">
                <a:latin typeface="+mn-lt"/>
              </a:rPr>
              <a:t> avec termes de régularisation spatio-temporelle et contrainte de non-négativité :</a:t>
            </a:r>
            <a:endParaRPr lang="en-GB" sz="2000" dirty="0">
              <a:latin typeface="+mn-lt"/>
            </a:endParaRPr>
          </a:p>
        </p:txBody>
      </p:sp>
      <p:sp>
        <p:nvSpPr>
          <p:cNvPr id="26" name="Rectangle 25"/>
          <p:cNvSpPr/>
          <p:nvPr/>
        </p:nvSpPr>
        <p:spPr>
          <a:xfrm>
            <a:off x="5905337" y="1700808"/>
            <a:ext cx="1385764" cy="1046720"/>
          </a:xfrm>
          <a:prstGeom prst="rect">
            <a:avLst/>
          </a:prstGeom>
          <a:solidFill>
            <a:srgbClr val="BBFBBD"/>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27" name="Rectangle 26"/>
          <p:cNvSpPr/>
          <p:nvPr/>
        </p:nvSpPr>
        <p:spPr>
          <a:xfrm>
            <a:off x="4216051" y="1700808"/>
            <a:ext cx="1329246" cy="1046720"/>
          </a:xfrm>
          <a:prstGeom prst="rect">
            <a:avLst/>
          </a:prstGeom>
          <a:solidFill>
            <a:schemeClr val="accent5">
              <a:lumMod val="40000"/>
              <a:lumOff val="60000"/>
            </a:schemeClr>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28" name="Rectangle 27"/>
          <p:cNvSpPr/>
          <p:nvPr/>
        </p:nvSpPr>
        <p:spPr>
          <a:xfrm>
            <a:off x="7561521" y="1700808"/>
            <a:ext cx="1512168" cy="1046720"/>
          </a:xfrm>
          <a:prstGeom prst="rect">
            <a:avLst/>
          </a:prstGeom>
          <a:solidFill>
            <a:srgbClr val="FFBDBD"/>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graphicFrame>
        <p:nvGraphicFramePr>
          <p:cNvPr id="34" name="Objet 33"/>
          <p:cNvGraphicFramePr>
            <a:graphicFrameLocks noChangeAspect="1"/>
          </p:cNvGraphicFramePr>
          <p:nvPr>
            <p:extLst>
              <p:ext uri="{D42A27DB-BD31-4B8C-83A1-F6EECF244321}">
                <p14:modId xmlns:p14="http://schemas.microsoft.com/office/powerpoint/2010/main" val="113572824"/>
              </p:ext>
            </p:extLst>
          </p:nvPr>
        </p:nvGraphicFramePr>
        <p:xfrm>
          <a:off x="7489513" y="2754318"/>
          <a:ext cx="1618991" cy="310019"/>
        </p:xfrm>
        <a:graphic>
          <a:graphicData uri="http://schemas.openxmlformats.org/presentationml/2006/ole">
            <mc:AlternateContent xmlns:mc="http://schemas.openxmlformats.org/markup-compatibility/2006">
              <mc:Choice xmlns:v="urn:schemas-microsoft-com:vml" Requires="v">
                <p:oleObj spid="_x0000_s74138" name="Equation" r:id="rId5" imgW="1193760" imgH="228600" progId="Equation.DSMT4">
                  <p:embed/>
                </p:oleObj>
              </mc:Choice>
              <mc:Fallback>
                <p:oleObj name="Equation" r:id="rId5" imgW="1193760" imgH="228600" progId="Equation.DSMT4">
                  <p:embed/>
                  <p:pic>
                    <p:nvPicPr>
                      <p:cNvPr id="0" name=""/>
                      <p:cNvPicPr/>
                      <p:nvPr/>
                    </p:nvPicPr>
                    <p:blipFill>
                      <a:blip r:embed="rId6"/>
                      <a:stretch>
                        <a:fillRect/>
                      </a:stretch>
                    </p:blipFill>
                    <p:spPr>
                      <a:xfrm>
                        <a:off x="7489513" y="2754318"/>
                        <a:ext cx="1618991" cy="310019"/>
                      </a:xfrm>
                      <a:prstGeom prst="rect">
                        <a:avLst/>
                      </a:prstGeom>
                    </p:spPr>
                  </p:pic>
                </p:oleObj>
              </mc:Fallback>
            </mc:AlternateContent>
          </a:graphicData>
        </a:graphic>
      </p:graphicFrame>
      <p:graphicFrame>
        <p:nvGraphicFramePr>
          <p:cNvPr id="29" name="Objet 28"/>
          <p:cNvGraphicFramePr>
            <a:graphicFrameLocks noChangeAspect="1"/>
          </p:cNvGraphicFramePr>
          <p:nvPr>
            <p:extLst>
              <p:ext uri="{D42A27DB-BD31-4B8C-83A1-F6EECF244321}">
                <p14:modId xmlns:p14="http://schemas.microsoft.com/office/powerpoint/2010/main" val="195979390"/>
              </p:ext>
            </p:extLst>
          </p:nvPr>
        </p:nvGraphicFramePr>
        <p:xfrm>
          <a:off x="1748236" y="1700808"/>
          <a:ext cx="7297440" cy="1024255"/>
        </p:xfrm>
        <a:graphic>
          <a:graphicData uri="http://schemas.openxmlformats.org/presentationml/2006/ole">
            <mc:AlternateContent xmlns:mc="http://schemas.openxmlformats.org/markup-compatibility/2006">
              <mc:Choice xmlns:v="urn:schemas-microsoft-com:vml" Requires="v">
                <p:oleObj spid="_x0000_s74139" name="Equation" r:id="rId7" imgW="3695400" imgH="583920" progId="Equation.DSMT4">
                  <p:embed/>
                </p:oleObj>
              </mc:Choice>
              <mc:Fallback>
                <p:oleObj name="Equation" r:id="rId7" imgW="3695400" imgH="583920" progId="Equation.DSMT4">
                  <p:embed/>
                  <p:pic>
                    <p:nvPicPr>
                      <p:cNvPr id="0" name=""/>
                      <p:cNvPicPr/>
                      <p:nvPr/>
                    </p:nvPicPr>
                    <p:blipFill>
                      <a:blip r:embed="rId8"/>
                      <a:stretch>
                        <a:fillRect/>
                      </a:stretch>
                    </p:blipFill>
                    <p:spPr>
                      <a:xfrm>
                        <a:off x="1748236" y="1700808"/>
                        <a:ext cx="7297440" cy="1024255"/>
                      </a:xfrm>
                      <a:prstGeom prst="rect">
                        <a:avLst/>
                      </a:prstGeom>
                    </p:spPr>
                  </p:pic>
                </p:oleObj>
              </mc:Fallback>
            </mc:AlternateContent>
          </a:graphicData>
        </a:graphic>
      </p:graphicFrame>
      <p:sp>
        <p:nvSpPr>
          <p:cNvPr id="63" name="Rectangle 62"/>
          <p:cNvSpPr/>
          <p:nvPr/>
        </p:nvSpPr>
        <p:spPr>
          <a:xfrm>
            <a:off x="611560" y="4743700"/>
            <a:ext cx="2610290" cy="576000"/>
          </a:xfrm>
          <a:prstGeom prst="rect">
            <a:avLst/>
          </a:prstGeom>
          <a:noFill/>
          <a:ln w="190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64" name="Rectangle 63"/>
          <p:cNvSpPr/>
          <p:nvPr/>
        </p:nvSpPr>
        <p:spPr>
          <a:xfrm>
            <a:off x="2762895" y="5756782"/>
            <a:ext cx="864000" cy="576000"/>
          </a:xfrm>
          <a:prstGeom prst="rect">
            <a:avLst/>
          </a:prstGeom>
          <a:solidFill>
            <a:srgbClr val="BBFBBD"/>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65" name="Rectangle 64"/>
          <p:cNvSpPr/>
          <p:nvPr/>
        </p:nvSpPr>
        <p:spPr>
          <a:xfrm>
            <a:off x="7128380" y="5756782"/>
            <a:ext cx="864000" cy="576000"/>
          </a:xfrm>
          <a:prstGeom prst="rect">
            <a:avLst/>
          </a:prstGeom>
          <a:solidFill>
            <a:srgbClr val="BBFBBD"/>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66" name="Rectangle 65"/>
          <p:cNvSpPr/>
          <p:nvPr/>
        </p:nvSpPr>
        <p:spPr>
          <a:xfrm>
            <a:off x="8028480" y="5756782"/>
            <a:ext cx="864000" cy="576000"/>
          </a:xfrm>
          <a:prstGeom prst="rect">
            <a:avLst/>
          </a:prstGeom>
          <a:solidFill>
            <a:srgbClr val="FFBDBD"/>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67" name="Rectangle 66"/>
          <p:cNvSpPr/>
          <p:nvPr/>
        </p:nvSpPr>
        <p:spPr>
          <a:xfrm>
            <a:off x="1862795" y="5756782"/>
            <a:ext cx="864000" cy="576000"/>
          </a:xfrm>
          <a:prstGeom prst="rect">
            <a:avLst/>
          </a:prstGeom>
          <a:solidFill>
            <a:schemeClr val="accent5">
              <a:lumMod val="40000"/>
              <a:lumOff val="60000"/>
            </a:schemeClr>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68" name="Rectangle 67"/>
          <p:cNvSpPr/>
          <p:nvPr/>
        </p:nvSpPr>
        <p:spPr>
          <a:xfrm>
            <a:off x="6196992" y="5756782"/>
            <a:ext cx="864000" cy="576000"/>
          </a:xfrm>
          <a:prstGeom prst="rect">
            <a:avLst/>
          </a:prstGeom>
          <a:solidFill>
            <a:schemeClr val="accent5">
              <a:lumMod val="40000"/>
              <a:lumOff val="60000"/>
            </a:schemeClr>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69" name="ZoneTexte 68"/>
          <p:cNvSpPr txBox="1"/>
          <p:nvPr/>
        </p:nvSpPr>
        <p:spPr>
          <a:xfrm>
            <a:off x="3836820" y="5844727"/>
            <a:ext cx="540060" cy="400110"/>
          </a:xfrm>
          <a:prstGeom prst="rect">
            <a:avLst/>
          </a:prstGeom>
          <a:noFill/>
        </p:spPr>
        <p:txBody>
          <a:bodyPr wrap="square" rtlCol="0">
            <a:spAutoFit/>
          </a:bodyPr>
          <a:lstStyle/>
          <a:p>
            <a:r>
              <a:rPr lang="fr-FR" sz="2000" b="1" dirty="0" smtClean="0">
                <a:solidFill>
                  <a:srgbClr val="00CC00"/>
                </a:solidFill>
                <a:latin typeface="+mn-lt"/>
              </a:rPr>
              <a:t>VS</a:t>
            </a:r>
            <a:endParaRPr lang="en-GB" sz="2000" b="1" dirty="0">
              <a:solidFill>
                <a:srgbClr val="00CC00"/>
              </a:solidFill>
              <a:latin typeface="+mn-lt"/>
            </a:endParaRPr>
          </a:p>
        </p:txBody>
      </p:sp>
      <p:graphicFrame>
        <p:nvGraphicFramePr>
          <p:cNvPr id="70" name="Objet 69"/>
          <p:cNvGraphicFramePr>
            <a:graphicFrameLocks noChangeAspect="1"/>
          </p:cNvGraphicFramePr>
          <p:nvPr>
            <p:extLst>
              <p:ext uri="{D42A27DB-BD31-4B8C-83A1-F6EECF244321}">
                <p14:modId xmlns:p14="http://schemas.microsoft.com/office/powerpoint/2010/main" val="1036416341"/>
              </p:ext>
            </p:extLst>
          </p:nvPr>
        </p:nvGraphicFramePr>
        <p:xfrm>
          <a:off x="269139" y="5853489"/>
          <a:ext cx="3309937" cy="382587"/>
        </p:xfrm>
        <a:graphic>
          <a:graphicData uri="http://schemas.openxmlformats.org/presentationml/2006/ole">
            <mc:AlternateContent xmlns:mc="http://schemas.openxmlformats.org/markup-compatibility/2006">
              <mc:Choice xmlns:v="urn:schemas-microsoft-com:vml" Requires="v">
                <p:oleObj spid="_x0000_s74140" name="Equation" r:id="rId9" imgW="2286000" imgH="279360" progId="Equation.DSMT4">
                  <p:embed/>
                </p:oleObj>
              </mc:Choice>
              <mc:Fallback>
                <p:oleObj name="Equation" r:id="rId9" imgW="2286000" imgH="279360" progId="Equation.DSMT4">
                  <p:embed/>
                  <p:pic>
                    <p:nvPicPr>
                      <p:cNvPr id="0" name=""/>
                      <p:cNvPicPr>
                        <a:picLocks noChangeAspect="1" noChangeArrowheads="1"/>
                      </p:cNvPicPr>
                      <p:nvPr/>
                    </p:nvPicPr>
                    <p:blipFill>
                      <a:blip r:embed="rId10"/>
                      <a:srcRect/>
                      <a:stretch>
                        <a:fillRect/>
                      </a:stretch>
                    </p:blipFill>
                    <p:spPr bwMode="auto">
                      <a:xfrm>
                        <a:off x="269139" y="5853489"/>
                        <a:ext cx="3309937" cy="382587"/>
                      </a:xfrm>
                      <a:prstGeom prst="rect">
                        <a:avLst/>
                      </a:prstGeom>
                      <a:noFill/>
                      <a:ln>
                        <a:noFill/>
                      </a:ln>
                    </p:spPr>
                  </p:pic>
                </p:oleObj>
              </mc:Fallback>
            </mc:AlternateContent>
          </a:graphicData>
        </a:graphic>
      </p:graphicFrame>
      <p:graphicFrame>
        <p:nvGraphicFramePr>
          <p:cNvPr id="71" name="Objet 70"/>
          <p:cNvGraphicFramePr>
            <a:graphicFrameLocks noChangeAspect="1"/>
          </p:cNvGraphicFramePr>
          <p:nvPr>
            <p:extLst>
              <p:ext uri="{D42A27DB-BD31-4B8C-83A1-F6EECF244321}">
                <p14:modId xmlns:p14="http://schemas.microsoft.com/office/powerpoint/2010/main" val="4002392517"/>
              </p:ext>
            </p:extLst>
          </p:nvPr>
        </p:nvGraphicFramePr>
        <p:xfrm>
          <a:off x="4604985" y="5853488"/>
          <a:ext cx="4265613" cy="382588"/>
        </p:xfrm>
        <a:graphic>
          <a:graphicData uri="http://schemas.openxmlformats.org/presentationml/2006/ole">
            <mc:AlternateContent xmlns:mc="http://schemas.openxmlformats.org/markup-compatibility/2006">
              <mc:Choice xmlns:v="urn:schemas-microsoft-com:vml" Requires="v">
                <p:oleObj spid="_x0000_s74141" name="Equation" r:id="rId11" imgW="2946400" imgH="279400" progId="Equation.DSMT4">
                  <p:embed/>
                </p:oleObj>
              </mc:Choice>
              <mc:Fallback>
                <p:oleObj name="Equation" r:id="rId11" imgW="2946400" imgH="2794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4985" y="5853488"/>
                        <a:ext cx="42656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Rectangle 71"/>
          <p:cNvSpPr/>
          <p:nvPr/>
        </p:nvSpPr>
        <p:spPr>
          <a:xfrm>
            <a:off x="7587335" y="4743700"/>
            <a:ext cx="864000" cy="576000"/>
          </a:xfrm>
          <a:prstGeom prst="rect">
            <a:avLst/>
          </a:prstGeom>
          <a:solidFill>
            <a:srgbClr val="FFBDBD"/>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73" name="Rectangle 72"/>
          <p:cNvSpPr/>
          <p:nvPr/>
        </p:nvSpPr>
        <p:spPr>
          <a:xfrm>
            <a:off x="2312845" y="4743700"/>
            <a:ext cx="864000" cy="576000"/>
          </a:xfrm>
          <a:prstGeom prst="rect">
            <a:avLst/>
          </a:prstGeom>
          <a:solidFill>
            <a:schemeClr val="accent5">
              <a:lumMod val="40000"/>
              <a:lumOff val="60000"/>
            </a:schemeClr>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74" name="Rectangle 73"/>
          <p:cNvSpPr/>
          <p:nvPr/>
        </p:nvSpPr>
        <p:spPr>
          <a:xfrm>
            <a:off x="6642230" y="4743700"/>
            <a:ext cx="864000" cy="576000"/>
          </a:xfrm>
          <a:prstGeom prst="rect">
            <a:avLst/>
          </a:prstGeom>
          <a:solidFill>
            <a:schemeClr val="accent5">
              <a:lumMod val="40000"/>
              <a:lumOff val="60000"/>
            </a:schemeClr>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75" name="ZoneTexte 74"/>
          <p:cNvSpPr txBox="1"/>
          <p:nvPr/>
        </p:nvSpPr>
        <p:spPr>
          <a:xfrm>
            <a:off x="3829418" y="4831645"/>
            <a:ext cx="540060" cy="400110"/>
          </a:xfrm>
          <a:prstGeom prst="rect">
            <a:avLst/>
          </a:prstGeom>
          <a:noFill/>
        </p:spPr>
        <p:txBody>
          <a:bodyPr wrap="square" rtlCol="0">
            <a:spAutoFit/>
          </a:bodyPr>
          <a:lstStyle/>
          <a:p>
            <a:r>
              <a:rPr lang="fr-FR" sz="2000" b="1" dirty="0" smtClean="0">
                <a:solidFill>
                  <a:schemeClr val="accent5"/>
                </a:solidFill>
                <a:latin typeface="+mn-lt"/>
              </a:rPr>
              <a:t>VS</a:t>
            </a:r>
            <a:endParaRPr lang="en-GB" sz="2000" b="1" dirty="0">
              <a:solidFill>
                <a:schemeClr val="accent5"/>
              </a:solidFill>
              <a:latin typeface="+mn-lt"/>
            </a:endParaRPr>
          </a:p>
        </p:txBody>
      </p:sp>
      <p:graphicFrame>
        <p:nvGraphicFramePr>
          <p:cNvPr id="76" name="Objet 75"/>
          <p:cNvGraphicFramePr>
            <a:graphicFrameLocks noChangeAspect="1"/>
          </p:cNvGraphicFramePr>
          <p:nvPr>
            <p:extLst>
              <p:ext uri="{D42A27DB-BD31-4B8C-83A1-F6EECF244321}">
                <p14:modId xmlns:p14="http://schemas.microsoft.com/office/powerpoint/2010/main" val="853925142"/>
              </p:ext>
            </p:extLst>
          </p:nvPr>
        </p:nvGraphicFramePr>
        <p:xfrm>
          <a:off x="722112" y="4840407"/>
          <a:ext cx="2389187" cy="382587"/>
        </p:xfrm>
        <a:graphic>
          <a:graphicData uri="http://schemas.openxmlformats.org/presentationml/2006/ole">
            <mc:AlternateContent xmlns:mc="http://schemas.openxmlformats.org/markup-compatibility/2006">
              <mc:Choice xmlns:v="urn:schemas-microsoft-com:vml" Requires="v">
                <p:oleObj spid="_x0000_s74142" name="Equation" r:id="rId13" imgW="1650960" imgH="279360" progId="Equation.DSMT4">
                  <p:embed/>
                </p:oleObj>
              </mc:Choice>
              <mc:Fallback>
                <p:oleObj name="Equation" r:id="rId13" imgW="1650960" imgH="279360" progId="Equation.DSMT4">
                  <p:embed/>
                  <p:pic>
                    <p:nvPicPr>
                      <p:cNvPr id="0" name=""/>
                      <p:cNvPicPr>
                        <a:picLocks noChangeAspect="1" noChangeArrowheads="1"/>
                      </p:cNvPicPr>
                      <p:nvPr/>
                    </p:nvPicPr>
                    <p:blipFill>
                      <a:blip r:embed="rId14"/>
                      <a:srcRect/>
                      <a:stretch>
                        <a:fillRect/>
                      </a:stretch>
                    </p:blipFill>
                    <p:spPr bwMode="auto">
                      <a:xfrm>
                        <a:off x="722112" y="4840407"/>
                        <a:ext cx="2389187" cy="382587"/>
                      </a:xfrm>
                      <a:prstGeom prst="rect">
                        <a:avLst/>
                      </a:prstGeom>
                      <a:noFill/>
                      <a:ln>
                        <a:noFill/>
                      </a:ln>
                    </p:spPr>
                  </p:pic>
                </p:oleObj>
              </mc:Fallback>
            </mc:AlternateContent>
          </a:graphicData>
        </a:graphic>
      </p:graphicFrame>
      <p:graphicFrame>
        <p:nvGraphicFramePr>
          <p:cNvPr id="77" name="Objet 76"/>
          <p:cNvGraphicFramePr>
            <a:graphicFrameLocks noChangeAspect="1"/>
          </p:cNvGraphicFramePr>
          <p:nvPr>
            <p:extLst>
              <p:ext uri="{D42A27DB-BD31-4B8C-83A1-F6EECF244321}">
                <p14:modId xmlns:p14="http://schemas.microsoft.com/office/powerpoint/2010/main" val="836314410"/>
              </p:ext>
            </p:extLst>
          </p:nvPr>
        </p:nvGraphicFramePr>
        <p:xfrm>
          <a:off x="5059015" y="4840407"/>
          <a:ext cx="3346450" cy="382587"/>
        </p:xfrm>
        <a:graphic>
          <a:graphicData uri="http://schemas.openxmlformats.org/presentationml/2006/ole">
            <mc:AlternateContent xmlns:mc="http://schemas.openxmlformats.org/markup-compatibility/2006">
              <mc:Choice xmlns:v="urn:schemas-microsoft-com:vml" Requires="v">
                <p:oleObj spid="_x0000_s74143" name="Equation" r:id="rId15" imgW="2311200" imgH="279360" progId="Equation.DSMT4">
                  <p:embed/>
                </p:oleObj>
              </mc:Choice>
              <mc:Fallback>
                <p:oleObj name="Equation" r:id="rId15" imgW="2311200" imgH="279360" progId="Equation.DSMT4">
                  <p:embed/>
                  <p:pic>
                    <p:nvPicPr>
                      <p:cNvPr id="0" name=""/>
                      <p:cNvPicPr>
                        <a:picLocks noChangeAspect="1" noChangeArrowheads="1"/>
                      </p:cNvPicPr>
                      <p:nvPr/>
                    </p:nvPicPr>
                    <p:blipFill>
                      <a:blip r:embed="rId16"/>
                      <a:srcRect/>
                      <a:stretch>
                        <a:fillRect/>
                      </a:stretch>
                    </p:blipFill>
                    <p:spPr bwMode="auto">
                      <a:xfrm>
                        <a:off x="5059015" y="4840407"/>
                        <a:ext cx="334645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 name="ZoneTexte 77"/>
          <p:cNvSpPr txBox="1"/>
          <p:nvPr/>
        </p:nvSpPr>
        <p:spPr>
          <a:xfrm>
            <a:off x="1621126" y="4376835"/>
            <a:ext cx="591159" cy="400110"/>
          </a:xfrm>
          <a:prstGeom prst="rect">
            <a:avLst/>
          </a:prstGeom>
          <a:noFill/>
        </p:spPr>
        <p:txBody>
          <a:bodyPr wrap="square" rtlCol="0">
            <a:spAutoFit/>
          </a:bodyPr>
          <a:lstStyle/>
          <a:p>
            <a:pPr algn="ctr"/>
            <a:r>
              <a:rPr lang="fr-FR" sz="2000" b="1" dirty="0" smtClean="0">
                <a:solidFill>
                  <a:schemeClr val="accent5"/>
                </a:solidFill>
                <a:latin typeface="+mn-lt"/>
              </a:rPr>
              <a:t>(T)</a:t>
            </a:r>
            <a:endParaRPr lang="en-GB" sz="2000" b="1" dirty="0">
              <a:solidFill>
                <a:schemeClr val="accent5"/>
              </a:solidFill>
              <a:latin typeface="+mn-lt"/>
            </a:endParaRPr>
          </a:p>
        </p:txBody>
      </p:sp>
      <p:sp>
        <p:nvSpPr>
          <p:cNvPr id="79" name="Rectangle 78"/>
          <p:cNvSpPr/>
          <p:nvPr/>
        </p:nvSpPr>
        <p:spPr>
          <a:xfrm>
            <a:off x="4977045" y="4743699"/>
            <a:ext cx="3510390" cy="576002"/>
          </a:xfrm>
          <a:prstGeom prst="rect">
            <a:avLst/>
          </a:prstGeom>
          <a:noFill/>
          <a:ln w="190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80" name="ZoneTexte 79"/>
          <p:cNvSpPr txBox="1"/>
          <p:nvPr/>
        </p:nvSpPr>
        <p:spPr>
          <a:xfrm>
            <a:off x="5962033" y="4376835"/>
            <a:ext cx="1540415" cy="400110"/>
          </a:xfrm>
          <a:prstGeom prst="rect">
            <a:avLst/>
          </a:prstGeom>
          <a:noFill/>
        </p:spPr>
        <p:txBody>
          <a:bodyPr wrap="square" rtlCol="0">
            <a:spAutoFit/>
          </a:bodyPr>
          <a:lstStyle/>
          <a:p>
            <a:pPr algn="ctr"/>
            <a:r>
              <a:rPr lang="fr-FR" sz="2000" b="1" dirty="0" smtClean="0">
                <a:solidFill>
                  <a:schemeClr val="accent5"/>
                </a:solidFill>
                <a:latin typeface="+mn-lt"/>
              </a:rPr>
              <a:t>(T+NNC)</a:t>
            </a:r>
            <a:endParaRPr lang="en-GB" sz="2000" b="1" dirty="0">
              <a:solidFill>
                <a:schemeClr val="accent5"/>
              </a:solidFill>
              <a:latin typeface="+mn-lt"/>
            </a:endParaRPr>
          </a:p>
        </p:txBody>
      </p:sp>
      <p:sp>
        <p:nvSpPr>
          <p:cNvPr id="81" name="Rectangle 80"/>
          <p:cNvSpPr/>
          <p:nvPr/>
        </p:nvSpPr>
        <p:spPr>
          <a:xfrm>
            <a:off x="206515" y="5756782"/>
            <a:ext cx="3435185" cy="576000"/>
          </a:xfrm>
          <a:prstGeom prst="rect">
            <a:avLst/>
          </a:prstGeom>
          <a:noFill/>
          <a:ln w="19050">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82" name="ZoneTexte 81"/>
          <p:cNvSpPr txBox="1"/>
          <p:nvPr/>
        </p:nvSpPr>
        <p:spPr>
          <a:xfrm>
            <a:off x="1535120" y="5384947"/>
            <a:ext cx="777975" cy="400110"/>
          </a:xfrm>
          <a:prstGeom prst="rect">
            <a:avLst/>
          </a:prstGeom>
          <a:noFill/>
        </p:spPr>
        <p:txBody>
          <a:bodyPr wrap="square" rtlCol="0">
            <a:spAutoFit/>
          </a:bodyPr>
          <a:lstStyle/>
          <a:p>
            <a:pPr algn="ctr"/>
            <a:r>
              <a:rPr lang="fr-FR" sz="2000" b="1" dirty="0" smtClean="0">
                <a:solidFill>
                  <a:srgbClr val="00CC00"/>
                </a:solidFill>
                <a:latin typeface="+mn-lt"/>
              </a:rPr>
              <a:t>(ST)</a:t>
            </a:r>
            <a:endParaRPr lang="en-GB" sz="2000" b="1" dirty="0">
              <a:solidFill>
                <a:srgbClr val="00CC00"/>
              </a:solidFill>
              <a:latin typeface="+mn-lt"/>
            </a:endParaRPr>
          </a:p>
        </p:txBody>
      </p:sp>
      <p:sp>
        <p:nvSpPr>
          <p:cNvPr id="83" name="Rectangle 82"/>
          <p:cNvSpPr/>
          <p:nvPr/>
        </p:nvSpPr>
        <p:spPr>
          <a:xfrm>
            <a:off x="4572000" y="5756782"/>
            <a:ext cx="4331583" cy="576000"/>
          </a:xfrm>
          <a:prstGeom prst="rect">
            <a:avLst/>
          </a:prstGeom>
          <a:noFill/>
          <a:ln w="19050">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84" name="ZoneTexte 83"/>
          <p:cNvSpPr txBox="1"/>
          <p:nvPr/>
        </p:nvSpPr>
        <p:spPr>
          <a:xfrm>
            <a:off x="5975790" y="5384947"/>
            <a:ext cx="1524002" cy="400110"/>
          </a:xfrm>
          <a:prstGeom prst="rect">
            <a:avLst/>
          </a:prstGeom>
          <a:noFill/>
        </p:spPr>
        <p:txBody>
          <a:bodyPr wrap="square" rtlCol="0">
            <a:spAutoFit/>
          </a:bodyPr>
          <a:lstStyle/>
          <a:p>
            <a:pPr algn="ctr"/>
            <a:r>
              <a:rPr lang="fr-FR" sz="2000" b="1" dirty="0" smtClean="0">
                <a:solidFill>
                  <a:srgbClr val="00CC00"/>
                </a:solidFill>
                <a:latin typeface="+mn-lt"/>
              </a:rPr>
              <a:t>(ST+NNC)</a:t>
            </a:r>
            <a:endParaRPr lang="en-GB" sz="2000" b="1" dirty="0">
              <a:solidFill>
                <a:srgbClr val="00CC00"/>
              </a:solidFill>
              <a:latin typeface="+mn-lt"/>
            </a:endParaRPr>
          </a:p>
        </p:txBody>
      </p:sp>
      <p:sp>
        <p:nvSpPr>
          <p:cNvPr id="85" name="Rectangle 84"/>
          <p:cNvSpPr/>
          <p:nvPr/>
        </p:nvSpPr>
        <p:spPr>
          <a:xfrm>
            <a:off x="2059785" y="4438390"/>
            <a:ext cx="1334020" cy="276999"/>
          </a:xfrm>
          <a:prstGeom prst="rect">
            <a:avLst/>
          </a:prstGeom>
        </p:spPr>
        <p:txBody>
          <a:bodyPr wrap="none">
            <a:spAutoFit/>
          </a:bodyPr>
          <a:lstStyle/>
          <a:p>
            <a:pPr lvl="0"/>
            <a:r>
              <a:rPr lang="en-US" sz="1200" dirty="0">
                <a:solidFill>
                  <a:schemeClr val="accent6">
                    <a:lumMod val="75000"/>
                  </a:schemeClr>
                </a:solidFill>
                <a:latin typeface="Times New Roman"/>
                <a:ea typeface="ＭＳ Ｐゴシック" pitchFamily="-109" charset="-128"/>
              </a:rPr>
              <a:t>[</a:t>
            </a:r>
            <a:r>
              <a:rPr lang="en-US" sz="1200" dirty="0" err="1">
                <a:solidFill>
                  <a:schemeClr val="accent6">
                    <a:lumMod val="75000"/>
                  </a:schemeClr>
                </a:solidFill>
                <a:latin typeface="Times New Roman"/>
                <a:ea typeface="ＭＳ Ｐゴシック" pitchFamily="-109" charset="-128"/>
              </a:rPr>
              <a:t>Calamante</a:t>
            </a:r>
            <a:r>
              <a:rPr lang="en-US" sz="1200" dirty="0">
                <a:solidFill>
                  <a:schemeClr val="accent6">
                    <a:lumMod val="75000"/>
                  </a:schemeClr>
                </a:solidFill>
                <a:latin typeface="Times New Roman"/>
                <a:ea typeface="ＭＳ Ｐゴシック" pitchFamily="-109" charset="-128"/>
              </a:rPr>
              <a:t>, 2003]</a:t>
            </a:r>
          </a:p>
        </p:txBody>
      </p:sp>
      <p:sp>
        <p:nvSpPr>
          <p:cNvPr id="86" name="Rectangle 85"/>
          <p:cNvSpPr/>
          <p:nvPr/>
        </p:nvSpPr>
        <p:spPr>
          <a:xfrm>
            <a:off x="2167988" y="5479783"/>
            <a:ext cx="1117614" cy="276999"/>
          </a:xfrm>
          <a:prstGeom prst="rect">
            <a:avLst/>
          </a:prstGeom>
        </p:spPr>
        <p:txBody>
          <a:bodyPr wrap="none">
            <a:spAutoFit/>
          </a:bodyPr>
          <a:lstStyle/>
          <a:p>
            <a:pPr lvl="0"/>
            <a:r>
              <a:rPr lang="en-US" sz="1200" dirty="0" smtClean="0">
                <a:solidFill>
                  <a:schemeClr val="accent6">
                    <a:lumMod val="75000"/>
                  </a:schemeClr>
                </a:solidFill>
                <a:latin typeface="Times New Roman"/>
                <a:ea typeface="ＭＳ Ｐゴシック" pitchFamily="-109" charset="-128"/>
              </a:rPr>
              <a:t>[</a:t>
            </a:r>
            <a:r>
              <a:rPr lang="en-US" sz="1200" dirty="0" err="1" smtClean="0">
                <a:solidFill>
                  <a:schemeClr val="accent6">
                    <a:lumMod val="75000"/>
                  </a:schemeClr>
                </a:solidFill>
                <a:latin typeface="Times New Roman"/>
                <a:ea typeface="ＭＳ Ｐゴシック" pitchFamily="-109" charset="-128"/>
              </a:rPr>
              <a:t>Frindel</a:t>
            </a:r>
            <a:r>
              <a:rPr lang="en-US" sz="1200" dirty="0" smtClean="0">
                <a:solidFill>
                  <a:schemeClr val="accent6">
                    <a:lumMod val="75000"/>
                  </a:schemeClr>
                </a:solidFill>
                <a:latin typeface="Times New Roman"/>
                <a:ea typeface="ＭＳ Ｐゴシック" pitchFamily="-109" charset="-128"/>
              </a:rPr>
              <a:t>, 2014]</a:t>
            </a:r>
            <a:endParaRPr lang="en-US" sz="1200" dirty="0">
              <a:solidFill>
                <a:schemeClr val="accent6">
                  <a:lumMod val="75000"/>
                </a:schemeClr>
              </a:solidFill>
              <a:latin typeface="Times New Roman"/>
              <a:ea typeface="ＭＳ Ｐゴシック" pitchFamily="-109" charset="-128"/>
            </a:endParaRPr>
          </a:p>
        </p:txBody>
      </p:sp>
      <p:sp>
        <p:nvSpPr>
          <p:cNvPr id="87" name="Rectangle 86"/>
          <p:cNvSpPr/>
          <p:nvPr/>
        </p:nvSpPr>
        <p:spPr>
          <a:xfrm>
            <a:off x="7181900" y="4450862"/>
            <a:ext cx="1298753" cy="276999"/>
          </a:xfrm>
          <a:prstGeom prst="rect">
            <a:avLst/>
          </a:prstGeom>
        </p:spPr>
        <p:txBody>
          <a:bodyPr wrap="none">
            <a:spAutoFit/>
          </a:bodyPr>
          <a:lstStyle/>
          <a:p>
            <a:pPr lvl="0" algn="ctr"/>
            <a:r>
              <a:rPr lang="en-US" sz="1200" dirty="0" smtClean="0">
                <a:solidFill>
                  <a:schemeClr val="accent6">
                    <a:lumMod val="75000"/>
                  </a:schemeClr>
                </a:solidFill>
                <a:latin typeface="Times New Roman"/>
                <a:ea typeface="ＭＳ Ｐゴシック" pitchFamily="-109" charset="-128"/>
              </a:rPr>
              <a:t>[Giacalone, 2016]</a:t>
            </a:r>
            <a:endParaRPr lang="en-US" sz="1200" dirty="0">
              <a:solidFill>
                <a:schemeClr val="accent6">
                  <a:lumMod val="75000"/>
                </a:schemeClr>
              </a:solidFill>
              <a:latin typeface="Times New Roman"/>
              <a:ea typeface="ＭＳ Ｐゴシック" pitchFamily="-109" charset="-128"/>
            </a:endParaRPr>
          </a:p>
        </p:txBody>
      </p:sp>
      <p:sp>
        <p:nvSpPr>
          <p:cNvPr id="88" name="Rectangle 87"/>
          <p:cNvSpPr/>
          <p:nvPr/>
        </p:nvSpPr>
        <p:spPr>
          <a:xfrm>
            <a:off x="7181900" y="5461153"/>
            <a:ext cx="1298753" cy="276999"/>
          </a:xfrm>
          <a:prstGeom prst="rect">
            <a:avLst/>
          </a:prstGeom>
        </p:spPr>
        <p:txBody>
          <a:bodyPr wrap="none">
            <a:spAutoFit/>
          </a:bodyPr>
          <a:lstStyle/>
          <a:p>
            <a:pPr lvl="0" algn="ctr"/>
            <a:r>
              <a:rPr lang="en-US" sz="1200" dirty="0" smtClean="0">
                <a:solidFill>
                  <a:schemeClr val="accent6">
                    <a:lumMod val="75000"/>
                  </a:schemeClr>
                </a:solidFill>
                <a:latin typeface="Times New Roman"/>
                <a:ea typeface="ＭＳ Ｐゴシック" pitchFamily="-109" charset="-128"/>
              </a:rPr>
              <a:t>[Giacalone, 2016]</a:t>
            </a:r>
            <a:endParaRPr lang="en-US" sz="1200" dirty="0">
              <a:solidFill>
                <a:schemeClr val="accent6">
                  <a:lumMod val="75000"/>
                </a:schemeClr>
              </a:solidFill>
              <a:latin typeface="Times New Roman"/>
              <a:ea typeface="ＭＳ Ｐゴシック" pitchFamily="-109" charset="-128"/>
            </a:endParaRPr>
          </a:p>
        </p:txBody>
      </p:sp>
      <p:sp>
        <p:nvSpPr>
          <p:cNvPr id="90" name="Étoile à 7 branches 89"/>
          <p:cNvSpPr/>
          <p:nvPr/>
        </p:nvSpPr>
        <p:spPr>
          <a:xfrm>
            <a:off x="72864" y="1992288"/>
            <a:ext cx="2698936" cy="1436712"/>
          </a:xfrm>
          <a:prstGeom prst="star7">
            <a:avLst/>
          </a:prstGeom>
          <a:solidFill>
            <a:schemeClr val="accent2">
              <a:lumMod val="20000"/>
              <a:lumOff val="80000"/>
            </a:schemeClr>
          </a:solidFill>
          <a:ln>
            <a:solidFill>
              <a:schemeClr val="accent2">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2000" dirty="0">
              <a:solidFill>
                <a:prstClr val="black"/>
              </a:solidFill>
            </a:endParaRPr>
          </a:p>
        </p:txBody>
      </p:sp>
      <p:sp>
        <p:nvSpPr>
          <p:cNvPr id="91" name="ZoneTexte 90"/>
          <p:cNvSpPr txBox="1"/>
          <p:nvPr/>
        </p:nvSpPr>
        <p:spPr>
          <a:xfrm>
            <a:off x="326345" y="2341312"/>
            <a:ext cx="2191974" cy="738664"/>
          </a:xfrm>
          <a:prstGeom prst="rect">
            <a:avLst/>
          </a:prstGeom>
          <a:noFill/>
        </p:spPr>
        <p:txBody>
          <a:bodyPr wrap="square" rtlCol="0">
            <a:spAutoFit/>
          </a:bodyPr>
          <a:lstStyle/>
          <a:p>
            <a:pPr algn="ctr"/>
            <a:r>
              <a:rPr lang="fr-FR" sz="1400" dirty="0">
                <a:solidFill>
                  <a:prstClr val="black"/>
                </a:solidFill>
              </a:rPr>
              <a:t>N</a:t>
            </a:r>
            <a:r>
              <a:rPr lang="fr-FR" sz="1400" dirty="0" smtClean="0">
                <a:solidFill>
                  <a:prstClr val="black"/>
                </a:solidFill>
              </a:rPr>
              <a:t>ouvel algorithme </a:t>
            </a:r>
          </a:p>
          <a:p>
            <a:pPr algn="ctr"/>
            <a:r>
              <a:rPr lang="fr-FR" sz="1400" dirty="0" smtClean="0">
                <a:solidFill>
                  <a:prstClr val="black"/>
                </a:solidFill>
              </a:rPr>
              <a:t>de </a:t>
            </a:r>
            <a:r>
              <a:rPr lang="fr-FR" sz="1400" dirty="0" err="1" smtClean="0">
                <a:solidFill>
                  <a:prstClr val="black"/>
                </a:solidFill>
              </a:rPr>
              <a:t>déconvolution</a:t>
            </a:r>
            <a:r>
              <a:rPr lang="fr-FR" sz="1400" dirty="0" smtClean="0">
                <a:solidFill>
                  <a:prstClr val="black"/>
                </a:solidFill>
              </a:rPr>
              <a:t> globalement convergent </a:t>
            </a:r>
          </a:p>
        </p:txBody>
      </p:sp>
      <p:sp>
        <p:nvSpPr>
          <p:cNvPr id="92" name="ZoneTexte 91"/>
          <p:cNvSpPr txBox="1"/>
          <p:nvPr/>
        </p:nvSpPr>
        <p:spPr>
          <a:xfrm>
            <a:off x="2469762" y="3126893"/>
            <a:ext cx="3592989" cy="400110"/>
          </a:xfrm>
          <a:prstGeom prst="rect">
            <a:avLst/>
          </a:prstGeom>
          <a:noFill/>
          <a:ln>
            <a:noFill/>
          </a:ln>
        </p:spPr>
        <p:txBody>
          <a:bodyPr wrap="square" rtlCol="0">
            <a:spAutoFit/>
          </a:bodyPr>
          <a:lstStyle/>
          <a:p>
            <a:r>
              <a:rPr lang="fr-FR" sz="2000" dirty="0" smtClean="0">
                <a:solidFill>
                  <a:prstClr val="black"/>
                </a:solidFill>
              </a:rPr>
              <a:t>Sur la </a:t>
            </a:r>
            <a:r>
              <a:rPr lang="fr-FR" sz="2000" b="1" dirty="0" smtClean="0">
                <a:solidFill>
                  <a:prstClr val="black"/>
                </a:solidFill>
              </a:rPr>
              <a:t>Virtual Imaging Platform</a:t>
            </a:r>
          </a:p>
        </p:txBody>
      </p:sp>
      <p:sp>
        <p:nvSpPr>
          <p:cNvPr id="93" name="Étoile à 5 branches 92"/>
          <p:cNvSpPr/>
          <p:nvPr/>
        </p:nvSpPr>
        <p:spPr>
          <a:xfrm>
            <a:off x="2188013" y="3166963"/>
            <a:ext cx="287827" cy="283188"/>
          </a:xfrm>
          <a:prstGeom prst="star5">
            <a:avLst/>
          </a:prstGeom>
          <a:solidFill>
            <a:schemeClr val="accent6">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cs typeface="Arial" panose="020B0604020202020204" pitchFamily="34" charset="0"/>
            </a:endParaRPr>
          </a:p>
        </p:txBody>
      </p:sp>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491599063"/>
      </p:ext>
    </p:extLst>
  </p:cSld>
  <p:clrMapOvr>
    <a:masterClrMapping/>
  </p:clrMapOvr>
  <mc:AlternateContent xmlns:mc="http://schemas.openxmlformats.org/markup-compatibility/2006">
    <mc:Choice xmlns:p14="http://schemas.microsoft.com/office/powerpoint/2010/main" Requires="p14">
      <p:transition spd="slow" p14:dur="2000" advTm="36608"/>
    </mc:Choice>
    <mc:Fallback>
      <p:transition spd="slow" advTm="36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47" name="Picture 555"/>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295589" y="821094"/>
            <a:ext cx="2968919" cy="312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45" name="Picture 55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05612" y="1086206"/>
            <a:ext cx="5275284" cy="285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u numéro de diapositive 3"/>
          <p:cNvSpPr>
            <a:spLocks noGrp="1"/>
          </p:cNvSpPr>
          <p:nvPr>
            <p:ph type="sldNum" sz="quarter" idx="4"/>
          </p:nvPr>
        </p:nvSpPr>
        <p:spPr/>
        <p:txBody>
          <a:bodyPr/>
          <a:lstStyle/>
          <a:p>
            <a:fld id="{F73D71E4-42A1-4365-8AFE-8410F9D88E31}" type="slidenum">
              <a:rPr lang="fr-FR" smtClean="0"/>
              <a:pPr/>
              <a:t>25</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graphicFrame>
        <p:nvGraphicFramePr>
          <p:cNvPr id="39" name="Objet 38"/>
          <p:cNvGraphicFramePr>
            <a:graphicFrameLocks noChangeAspect="1"/>
          </p:cNvGraphicFramePr>
          <p:nvPr>
            <p:extLst>
              <p:ext uri="{D42A27DB-BD31-4B8C-83A1-F6EECF244321}">
                <p14:modId xmlns:p14="http://schemas.microsoft.com/office/powerpoint/2010/main" val="3778610930"/>
              </p:ext>
            </p:extLst>
          </p:nvPr>
        </p:nvGraphicFramePr>
        <p:xfrm>
          <a:off x="6416417" y="1916832"/>
          <a:ext cx="2209696" cy="652548"/>
        </p:xfrm>
        <a:graphic>
          <a:graphicData uri="http://schemas.openxmlformats.org/presentationml/2006/ole">
            <mc:AlternateContent xmlns:mc="http://schemas.openxmlformats.org/markup-compatibility/2006">
              <mc:Choice xmlns:v="urn:schemas-microsoft-com:vml" Requires="v">
                <p:oleObj spid="_x0000_s71823" name="Equation" r:id="rId8" imgW="1460160" imgH="431640" progId="Equation.DSMT4">
                  <p:embed/>
                </p:oleObj>
              </mc:Choice>
              <mc:Fallback>
                <p:oleObj name="Equation" r:id="rId8" imgW="146016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6417" y="1916832"/>
                        <a:ext cx="2209696" cy="652548"/>
                      </a:xfrm>
                      <a:prstGeom prst="rect">
                        <a:avLst/>
                      </a:prstGeom>
                      <a:noFill/>
                      <a:ln>
                        <a:noFill/>
                      </a:ln>
                      <a:extLst/>
                    </p:spPr>
                  </p:pic>
                </p:oleObj>
              </mc:Fallback>
            </mc:AlternateContent>
          </a:graphicData>
        </a:graphic>
      </p:graphicFrame>
      <p:sp>
        <p:nvSpPr>
          <p:cNvPr id="40" name="Rectangle 39"/>
          <p:cNvSpPr/>
          <p:nvPr/>
        </p:nvSpPr>
        <p:spPr>
          <a:xfrm>
            <a:off x="4637496" y="4522117"/>
            <a:ext cx="3849939" cy="1685578"/>
          </a:xfrm>
          <a:prstGeom prst="rect">
            <a:avLst/>
          </a:prstGeom>
          <a:solidFill>
            <a:schemeClr val="accent3">
              <a:lumMod val="20000"/>
              <a:lumOff val="80000"/>
            </a:schemeClr>
          </a:solidFill>
          <a:ln w="28575">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sp>
        <p:nvSpPr>
          <p:cNvPr id="41" name="Rectangle 40"/>
          <p:cNvSpPr/>
          <p:nvPr/>
        </p:nvSpPr>
        <p:spPr>
          <a:xfrm>
            <a:off x="600829" y="4533732"/>
            <a:ext cx="3863459" cy="1685578"/>
          </a:xfrm>
          <a:prstGeom prst="rect">
            <a:avLst/>
          </a:prstGeom>
          <a:solidFill>
            <a:schemeClr val="accent5">
              <a:lumMod val="20000"/>
              <a:lumOff val="80000"/>
            </a:schemeClr>
          </a:solidFill>
          <a:ln w="28575">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cs typeface="Arial" panose="020B0604020202020204" pitchFamily="34" charset="0"/>
            </a:endParaRPr>
          </a:p>
        </p:txBody>
      </p:sp>
      <p:pic>
        <p:nvPicPr>
          <p:cNvPr id="42" name="Image 4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46721" y="4583752"/>
            <a:ext cx="1565039" cy="1562307"/>
          </a:xfrm>
          <a:prstGeom prst="rect">
            <a:avLst/>
          </a:prstGeom>
        </p:spPr>
      </p:pic>
      <p:sp>
        <p:nvSpPr>
          <p:cNvPr id="43" name="ZoneTexte 42"/>
          <p:cNvSpPr txBox="1"/>
          <p:nvPr/>
        </p:nvSpPr>
        <p:spPr>
          <a:xfrm>
            <a:off x="746575" y="4481366"/>
            <a:ext cx="521922" cy="387794"/>
          </a:xfrm>
          <a:prstGeom prst="rect">
            <a:avLst/>
          </a:prstGeom>
          <a:noFill/>
        </p:spPr>
        <p:txBody>
          <a:bodyPr wrap="square" rtlCol="0">
            <a:spAutoFit/>
          </a:bodyPr>
          <a:lstStyle/>
          <a:p>
            <a:pPr algn="ctr"/>
            <a:r>
              <a:rPr lang="fr-FR" sz="2400" dirty="0" smtClean="0">
                <a:solidFill>
                  <a:schemeClr val="bg1"/>
                </a:solidFill>
                <a:latin typeface="+mn-lt"/>
              </a:rPr>
              <a:t>(T)</a:t>
            </a:r>
            <a:endParaRPr lang="en-GB" sz="2400" dirty="0">
              <a:solidFill>
                <a:schemeClr val="bg1"/>
              </a:solidFill>
              <a:latin typeface="+mn-lt"/>
            </a:endParaRPr>
          </a:p>
        </p:txBody>
      </p:sp>
      <p:pic>
        <p:nvPicPr>
          <p:cNvPr id="44" name="Image 4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629914" y="4591270"/>
            <a:ext cx="1567770" cy="1570502"/>
          </a:xfrm>
          <a:prstGeom prst="rect">
            <a:avLst/>
          </a:prstGeom>
        </p:spPr>
      </p:pic>
      <p:pic>
        <p:nvPicPr>
          <p:cNvPr id="45" name="Image 4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94440" y="4569103"/>
            <a:ext cx="1567770" cy="1570502"/>
          </a:xfrm>
          <a:prstGeom prst="rect">
            <a:avLst/>
          </a:prstGeom>
        </p:spPr>
      </p:pic>
      <p:pic>
        <p:nvPicPr>
          <p:cNvPr id="46" name="Image 4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649635" y="4572352"/>
            <a:ext cx="1567770" cy="1567770"/>
          </a:xfrm>
          <a:prstGeom prst="rect">
            <a:avLst/>
          </a:prstGeom>
        </p:spPr>
      </p:pic>
      <p:sp>
        <p:nvSpPr>
          <p:cNvPr id="47" name="Rectangle 46"/>
          <p:cNvSpPr/>
          <p:nvPr/>
        </p:nvSpPr>
        <p:spPr>
          <a:xfrm>
            <a:off x="7015307" y="6302351"/>
            <a:ext cx="1440000" cy="276999"/>
          </a:xfrm>
          <a:prstGeom prst="rect">
            <a:avLst/>
          </a:prstGeom>
          <a:solidFill>
            <a:schemeClr val="tx1"/>
          </a:solidFill>
        </p:spPr>
        <p:txBody>
          <a:bodyPr wrap="square">
            <a:spAutoFit/>
          </a:bodyPr>
          <a:lstStyle/>
          <a:p>
            <a:pPr algn="ctr"/>
            <a:r>
              <a:rPr lang="fr-FR" sz="1200" b="1" dirty="0" smtClean="0">
                <a:solidFill>
                  <a:schemeClr val="bg1"/>
                </a:solidFill>
              </a:rPr>
              <a:t>Vrais négatifs</a:t>
            </a:r>
            <a:endParaRPr lang="en-GB" sz="1200" i="1" dirty="0">
              <a:latin typeface="+mn-lt"/>
            </a:endParaRPr>
          </a:p>
        </p:txBody>
      </p:sp>
      <p:sp>
        <p:nvSpPr>
          <p:cNvPr id="48" name="Rectangle 47"/>
          <p:cNvSpPr/>
          <p:nvPr/>
        </p:nvSpPr>
        <p:spPr>
          <a:xfrm>
            <a:off x="2757524" y="6300574"/>
            <a:ext cx="1440160" cy="276999"/>
          </a:xfrm>
          <a:prstGeom prst="rect">
            <a:avLst/>
          </a:prstGeom>
          <a:solidFill>
            <a:schemeClr val="tx1"/>
          </a:solidFill>
        </p:spPr>
        <p:txBody>
          <a:bodyPr wrap="square">
            <a:spAutoFit/>
          </a:bodyPr>
          <a:lstStyle/>
          <a:p>
            <a:pPr algn="ctr"/>
            <a:r>
              <a:rPr lang="fr-FR" sz="1200" b="1" dirty="0" smtClean="0">
                <a:solidFill>
                  <a:srgbClr val="FF0000"/>
                </a:solidFill>
                <a:latin typeface="+mn-lt"/>
              </a:rPr>
              <a:t>Faux Négatifs</a:t>
            </a:r>
            <a:endParaRPr lang="en-GB" sz="1200" i="1" dirty="0">
              <a:solidFill>
                <a:srgbClr val="FF0000"/>
              </a:solidFill>
              <a:latin typeface="+mn-lt"/>
            </a:endParaRPr>
          </a:p>
        </p:txBody>
      </p:sp>
      <p:sp>
        <p:nvSpPr>
          <p:cNvPr id="49" name="Rectangle 48"/>
          <p:cNvSpPr/>
          <p:nvPr/>
        </p:nvSpPr>
        <p:spPr>
          <a:xfrm>
            <a:off x="628712" y="6302351"/>
            <a:ext cx="1440000" cy="276999"/>
          </a:xfrm>
          <a:prstGeom prst="rect">
            <a:avLst/>
          </a:prstGeom>
          <a:solidFill>
            <a:schemeClr val="tx1"/>
          </a:solidFill>
        </p:spPr>
        <p:txBody>
          <a:bodyPr wrap="square">
            <a:spAutoFit/>
          </a:bodyPr>
          <a:lstStyle/>
          <a:p>
            <a:pPr algn="ctr"/>
            <a:r>
              <a:rPr lang="fr-FR" sz="1200" b="1" dirty="0" smtClean="0">
                <a:solidFill>
                  <a:srgbClr val="00FF00"/>
                </a:solidFill>
              </a:rPr>
              <a:t>Vrais</a:t>
            </a:r>
            <a:r>
              <a:rPr lang="fr-FR" sz="1200" b="1" dirty="0" smtClean="0">
                <a:solidFill>
                  <a:srgbClr val="00FF00"/>
                </a:solidFill>
                <a:latin typeface="+mn-lt"/>
              </a:rPr>
              <a:t> Positifs</a:t>
            </a:r>
            <a:endParaRPr lang="en-GB" sz="1200" i="1" dirty="0">
              <a:solidFill>
                <a:srgbClr val="00FF00"/>
              </a:solidFill>
              <a:latin typeface="+mn-lt"/>
            </a:endParaRPr>
          </a:p>
        </p:txBody>
      </p:sp>
      <p:sp>
        <p:nvSpPr>
          <p:cNvPr id="50" name="Rectangle 49"/>
          <p:cNvSpPr/>
          <p:nvPr/>
        </p:nvSpPr>
        <p:spPr>
          <a:xfrm>
            <a:off x="4886496" y="6302351"/>
            <a:ext cx="1440000" cy="276999"/>
          </a:xfrm>
          <a:prstGeom prst="rect">
            <a:avLst/>
          </a:prstGeom>
          <a:solidFill>
            <a:schemeClr val="tx1"/>
          </a:solidFill>
        </p:spPr>
        <p:txBody>
          <a:bodyPr wrap="square">
            <a:spAutoFit/>
          </a:bodyPr>
          <a:lstStyle/>
          <a:p>
            <a:pPr algn="ctr"/>
            <a:r>
              <a:rPr lang="fr-FR" sz="1200" b="1" dirty="0" smtClean="0">
                <a:solidFill>
                  <a:srgbClr val="FF00FF"/>
                </a:solidFill>
                <a:latin typeface="+mn-lt"/>
              </a:rPr>
              <a:t>Faux Positifs</a:t>
            </a:r>
            <a:endParaRPr lang="en-GB" sz="1200" i="1" dirty="0">
              <a:solidFill>
                <a:srgbClr val="FF00FF"/>
              </a:solidFill>
              <a:latin typeface="+mn-lt"/>
            </a:endParaRPr>
          </a:p>
        </p:txBody>
      </p:sp>
      <p:sp>
        <p:nvSpPr>
          <p:cNvPr id="51" name="ZoneTexte 50"/>
          <p:cNvSpPr txBox="1"/>
          <p:nvPr/>
        </p:nvSpPr>
        <p:spPr>
          <a:xfrm>
            <a:off x="2489038" y="4495634"/>
            <a:ext cx="1317877" cy="387794"/>
          </a:xfrm>
          <a:prstGeom prst="rect">
            <a:avLst/>
          </a:prstGeom>
          <a:noFill/>
        </p:spPr>
        <p:txBody>
          <a:bodyPr wrap="square" rtlCol="0">
            <a:spAutoFit/>
          </a:bodyPr>
          <a:lstStyle/>
          <a:p>
            <a:pPr algn="ctr"/>
            <a:r>
              <a:rPr lang="fr-FR" sz="2400" dirty="0" smtClean="0">
                <a:solidFill>
                  <a:schemeClr val="bg1"/>
                </a:solidFill>
                <a:latin typeface="+mn-lt"/>
              </a:rPr>
              <a:t>(T+NNC)</a:t>
            </a:r>
            <a:endParaRPr lang="en-GB" sz="2400" dirty="0">
              <a:solidFill>
                <a:schemeClr val="bg1"/>
              </a:solidFill>
              <a:latin typeface="+mn-lt"/>
            </a:endParaRPr>
          </a:p>
        </p:txBody>
      </p:sp>
      <p:sp>
        <p:nvSpPr>
          <p:cNvPr id="52" name="ZoneTexte 51"/>
          <p:cNvSpPr txBox="1"/>
          <p:nvPr/>
        </p:nvSpPr>
        <p:spPr>
          <a:xfrm>
            <a:off x="4676227" y="4484019"/>
            <a:ext cx="954496" cy="387794"/>
          </a:xfrm>
          <a:prstGeom prst="rect">
            <a:avLst/>
          </a:prstGeom>
          <a:noFill/>
        </p:spPr>
        <p:txBody>
          <a:bodyPr wrap="square" rtlCol="0">
            <a:spAutoFit/>
          </a:bodyPr>
          <a:lstStyle/>
          <a:p>
            <a:pPr algn="ctr"/>
            <a:r>
              <a:rPr lang="fr-FR" sz="2400" dirty="0" smtClean="0">
                <a:solidFill>
                  <a:schemeClr val="bg1"/>
                </a:solidFill>
                <a:latin typeface="+mn-lt"/>
              </a:rPr>
              <a:t>(ST)</a:t>
            </a:r>
            <a:endParaRPr lang="en-GB" sz="2400" dirty="0">
              <a:solidFill>
                <a:schemeClr val="bg1"/>
              </a:solidFill>
              <a:latin typeface="+mn-lt"/>
            </a:endParaRPr>
          </a:p>
        </p:txBody>
      </p:sp>
      <p:sp>
        <p:nvSpPr>
          <p:cNvPr id="53" name="ZoneTexte 52"/>
          <p:cNvSpPr txBox="1"/>
          <p:nvPr/>
        </p:nvSpPr>
        <p:spPr>
          <a:xfrm>
            <a:off x="6557751" y="4484019"/>
            <a:ext cx="1442034" cy="387794"/>
          </a:xfrm>
          <a:prstGeom prst="rect">
            <a:avLst/>
          </a:prstGeom>
          <a:noFill/>
        </p:spPr>
        <p:txBody>
          <a:bodyPr wrap="square" rtlCol="0">
            <a:spAutoFit/>
          </a:bodyPr>
          <a:lstStyle/>
          <a:p>
            <a:pPr algn="ctr"/>
            <a:r>
              <a:rPr lang="fr-FR" sz="2400" dirty="0" smtClean="0">
                <a:solidFill>
                  <a:schemeClr val="bg1"/>
                </a:solidFill>
                <a:latin typeface="+mn-lt"/>
              </a:rPr>
              <a:t>(ST+NNC)</a:t>
            </a:r>
            <a:endParaRPr lang="en-GB" sz="2400" dirty="0">
              <a:solidFill>
                <a:schemeClr val="bg1"/>
              </a:solidFill>
              <a:latin typeface="+mn-lt"/>
            </a:endParaRPr>
          </a:p>
        </p:txBody>
      </p:sp>
      <p:sp>
        <p:nvSpPr>
          <p:cNvPr id="54" name="ZoneTexte 53"/>
          <p:cNvSpPr txBox="1"/>
          <p:nvPr/>
        </p:nvSpPr>
        <p:spPr>
          <a:xfrm>
            <a:off x="2861810" y="4139788"/>
            <a:ext cx="5783850" cy="369332"/>
          </a:xfrm>
          <a:prstGeom prst="rect">
            <a:avLst/>
          </a:prstGeom>
          <a:noFill/>
        </p:spPr>
        <p:txBody>
          <a:bodyPr wrap="square" rtlCol="0">
            <a:spAutoFit/>
          </a:bodyPr>
          <a:lstStyle/>
          <a:p>
            <a:r>
              <a:rPr lang="fr-FR" dirty="0" smtClean="0">
                <a:latin typeface="+mn-lt"/>
              </a:rPr>
              <a:t>Classifications obtenues après seuillage des cartes de MTT :</a:t>
            </a:r>
            <a:endParaRPr lang="en-GB" dirty="0">
              <a:latin typeface="+mn-lt"/>
            </a:endParaRPr>
          </a:p>
        </p:txBody>
      </p:sp>
      <p:sp>
        <p:nvSpPr>
          <p:cNvPr id="6" name="ZoneTexte 5"/>
          <p:cNvSpPr txBox="1"/>
          <p:nvPr/>
        </p:nvSpPr>
        <p:spPr>
          <a:xfrm>
            <a:off x="635314" y="764704"/>
            <a:ext cx="2517933" cy="369332"/>
          </a:xfrm>
          <a:prstGeom prst="rect">
            <a:avLst/>
          </a:prstGeom>
          <a:noFill/>
        </p:spPr>
        <p:txBody>
          <a:bodyPr wrap="none" rtlCol="0">
            <a:spAutoFit/>
          </a:bodyPr>
          <a:lstStyle/>
          <a:p>
            <a:r>
              <a:rPr lang="fr-FR" dirty="0" smtClean="0"/>
              <a:t>Courbe ROC pour le MTT</a:t>
            </a:r>
            <a:endParaRPr lang="fr-FR" dirty="0"/>
          </a:p>
        </p:txBody>
      </p:sp>
      <p:sp>
        <p:nvSpPr>
          <p:cNvPr id="29"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a:ln w="11430"/>
                <a:solidFill>
                  <a:srgbClr val="F79646">
                    <a:lumMod val="75000"/>
                  </a:srgbClr>
                </a:solidFill>
              </a:rPr>
              <a:t>INTÉRÊT D’UNE </a:t>
            </a:r>
            <a:r>
              <a:rPr lang="fr-FR" sz="1800" b="1" i="0" spc="150" dirty="0" smtClean="0">
                <a:ln w="11430"/>
                <a:solidFill>
                  <a:srgbClr val="F79646">
                    <a:lumMod val="75000"/>
                  </a:srgbClr>
                </a:solidFill>
              </a:rPr>
              <a:t>CONTRAINTE </a:t>
            </a:r>
            <a:r>
              <a:rPr lang="fr-FR" sz="1800" b="1" i="0" spc="150" dirty="0">
                <a:ln w="11430"/>
                <a:solidFill>
                  <a:srgbClr val="F79646">
                    <a:lumMod val="75000"/>
                  </a:srgbClr>
                </a:solidFill>
              </a:rPr>
              <a:t>DE </a:t>
            </a:r>
            <a:r>
              <a:rPr lang="fr-FR" sz="1800" b="1" i="0" spc="150" dirty="0" smtClean="0">
                <a:ln w="11430"/>
                <a:solidFill>
                  <a:srgbClr val="F79646">
                    <a:lumMod val="75000"/>
                  </a:srgbClr>
                </a:solidFill>
              </a:rPr>
              <a:t>NON-NÉGATIVITÉ EXPLICITE ?</a:t>
            </a:r>
            <a:endParaRPr lang="fr-FR" sz="1800" b="1" i="0" spc="150" dirty="0">
              <a:ln w="11430"/>
              <a:solidFill>
                <a:srgbClr val="F79646">
                  <a:lumMod val="75000"/>
                </a:srgbClr>
              </a:solidFill>
            </a:endParaRPr>
          </a:p>
        </p:txBody>
      </p:sp>
      <p:sp>
        <p:nvSpPr>
          <p:cNvPr id="30" name="Titre 1"/>
          <p:cNvSpPr txBox="1">
            <a:spLocks/>
          </p:cNvSpPr>
          <p:nvPr/>
        </p:nvSpPr>
        <p:spPr>
          <a:xfrm>
            <a:off x="0" y="1"/>
            <a:ext cx="9144000" cy="476671"/>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smtClean="0">
                <a:ln w="11430"/>
                <a:solidFill>
                  <a:srgbClr val="C0504D">
                    <a:lumMod val="75000"/>
                  </a:srgbClr>
                </a:solidFill>
                <a:effectLst>
                  <a:outerShdw blurRad="25400" algn="tl" rotWithShape="0">
                    <a:srgbClr val="000000">
                      <a:alpha val="43000"/>
                    </a:srgbClr>
                  </a:outerShdw>
                </a:effectLst>
              </a:rPr>
              <a:t>NOUVEL ALGORITHME DE DÉCONVOLUTION</a:t>
            </a:r>
            <a:endParaRPr lang="fr-FR" sz="2000" spc="150" dirty="0">
              <a:ln w="11430"/>
              <a:solidFill>
                <a:srgbClr val="C0504D">
                  <a:lumMod val="75000"/>
                </a:srgbClr>
              </a:solidFill>
              <a:effectLst>
                <a:outerShdw blurRad="25400" algn="tl" rotWithShape="0">
                  <a:srgbClr val="000000">
                    <a:alpha val="43000"/>
                  </a:srgbClr>
                </a:outerShdw>
              </a:effectLst>
            </a:endParaRPr>
          </a:p>
        </p:txBody>
      </p:sp>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189759420"/>
      </p:ext>
    </p:extLst>
  </p:cSld>
  <p:clrMapOvr>
    <a:masterClrMapping/>
  </p:clrMapOvr>
  <mc:AlternateContent xmlns:mc="http://schemas.openxmlformats.org/markup-compatibility/2006">
    <mc:Choice xmlns:p14="http://schemas.microsoft.com/office/powerpoint/2010/main" Requires="p14">
      <p:transition spd="slow" p14:dur="2000" advTm="58702"/>
    </mc:Choice>
    <mc:Fallback>
      <p:transition spd="slow" advTm="58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a:xfrm>
            <a:off x="0" y="0"/>
            <a:ext cx="9144000" cy="1196752"/>
          </a:xfrm>
          <a:solidFill>
            <a:schemeClr val="accent6">
              <a:lumMod val="40000"/>
              <a:lumOff val="60000"/>
            </a:schemeClr>
          </a:solidFill>
        </p:spPr>
        <p:txBody>
          <a:bodyPr>
            <a:normAutofit/>
            <a:scene3d>
              <a:camera prst="orthographicFront"/>
              <a:lightRig rig="soft" dir="t">
                <a:rot lat="0" lon="0" rev="10800000"/>
              </a:lightRig>
            </a:scene3d>
            <a:sp3d>
              <a:bevelT w="27940" h="12700"/>
              <a:contourClr>
                <a:srgbClr val="DDDDDD"/>
              </a:contourClr>
            </a:sp3d>
          </a:bodyPr>
          <a:lstStyle/>
          <a:p>
            <a:r>
              <a:rPr lang="fr-FR" b="1" spc="150" dirty="0" smtClean="0">
                <a:ln w="11430"/>
                <a:solidFill>
                  <a:schemeClr val="accent2">
                    <a:lumMod val="75000"/>
                  </a:schemeClr>
                </a:solidFill>
                <a:effectLst>
                  <a:outerShdw blurRad="25400" algn="tl" rotWithShape="0">
                    <a:srgbClr val="000000">
                      <a:alpha val="43000"/>
                    </a:srgbClr>
                  </a:outerShdw>
                </a:effectLst>
              </a:rPr>
              <a:t>Apprentissage</a:t>
            </a:r>
            <a:endParaRPr lang="fr-FR" b="1" spc="150" dirty="0">
              <a:ln w="11430"/>
              <a:solidFill>
                <a:schemeClr val="accent2">
                  <a:lumMod val="75000"/>
                </a:schemeClr>
              </a:solidFill>
              <a:effectLst>
                <a:outerShdw blurRad="25400" algn="tl" rotWithShape="0">
                  <a:srgbClr val="000000">
                    <a:alpha val="43000"/>
                  </a:srgbClr>
                </a:outerShdw>
              </a:effectLst>
            </a:endParaRPr>
          </a:p>
        </p:txBody>
      </p:sp>
      <p:pic>
        <p:nvPicPr>
          <p:cNvPr id="2" name="Imag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7960" y="1773296"/>
            <a:ext cx="7248081" cy="4320000"/>
          </a:xfrm>
          <a:prstGeom prst="rect">
            <a:avLst/>
          </a:prstGeom>
        </p:spPr>
      </p:pic>
      <p:pic>
        <p:nvPicPr>
          <p:cNvPr id="3" name="Son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477351168"/>
      </p:ext>
    </p:extLst>
  </p:cSld>
  <p:clrMapOvr>
    <a:masterClrMapping/>
  </p:clrMapOvr>
  <mc:AlternateContent xmlns:mc="http://schemas.openxmlformats.org/markup-compatibility/2006">
    <mc:Choice xmlns:p14="http://schemas.microsoft.com/office/powerpoint/2010/main" Requires="p14">
      <p:transition spd="slow" p14:dur="2000" advTm="7577"/>
    </mc:Choice>
    <mc:Fallback>
      <p:transition spd="slow" advTm="7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27</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pic>
        <p:nvPicPr>
          <p:cNvPr id="19458" name="Picture 2"/>
          <p:cNvPicPr>
            <a:picLocks noChangeAspect="1" noChangeArrowheads="1"/>
          </p:cNvPicPr>
          <p:nvPr/>
        </p:nvPicPr>
        <p:blipFill>
          <a:blip r:embed="rId5" cstate="email">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a:fillRect/>
          </a:stretch>
        </p:blipFill>
        <p:spPr bwMode="auto">
          <a:xfrm>
            <a:off x="755576" y="836712"/>
            <a:ext cx="7513861" cy="3405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7" cstate="email">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a:ext>
            </a:extLst>
          </a:blip>
          <a:srcRect/>
          <a:stretch>
            <a:fillRect/>
          </a:stretch>
        </p:blipFill>
        <p:spPr bwMode="auto">
          <a:xfrm>
            <a:off x="467544" y="4783430"/>
            <a:ext cx="3871913"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re 1"/>
          <p:cNvSpPr txBox="1">
            <a:spLocks/>
          </p:cNvSpPr>
          <p:nvPr/>
        </p:nvSpPr>
        <p:spPr>
          <a:xfrm>
            <a:off x="0" y="1"/>
            <a:ext cx="9144000" cy="476671"/>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smtClean="0">
                <a:ln w="11430"/>
                <a:solidFill>
                  <a:srgbClr val="C0504D">
                    <a:lumMod val="75000"/>
                  </a:srgbClr>
                </a:solidFill>
                <a:effectLst>
                  <a:outerShdw blurRad="25400" algn="tl" rotWithShape="0">
                    <a:srgbClr val="000000">
                      <a:alpha val="43000"/>
                    </a:srgbClr>
                  </a:outerShdw>
                </a:effectLst>
              </a:rPr>
              <a:t>PRÉDICTIBILITÉ ET OUTIL DE LA THÉORIE DE L’INFORMATION</a:t>
            </a:r>
            <a:endParaRPr lang="fr-FR" sz="2000" spc="150" dirty="0">
              <a:ln w="11430"/>
              <a:solidFill>
                <a:srgbClr val="C0504D">
                  <a:lumMod val="75000"/>
                </a:srgbClr>
              </a:solidFill>
              <a:effectLst>
                <a:outerShdw blurRad="25400" algn="tl" rotWithShape="0">
                  <a:srgbClr val="000000">
                    <a:alpha val="43000"/>
                  </a:srgbClr>
                </a:outerShdw>
              </a:effectLst>
            </a:endParaRPr>
          </a:p>
        </p:txBody>
      </p:sp>
      <p:pic>
        <p:nvPicPr>
          <p:cNvPr id="77826" name="Picture 2"/>
          <p:cNvPicPr>
            <a:picLocks noChangeAspect="1" noChangeArrowheads="1"/>
          </p:cNvPicPr>
          <p:nvPr/>
        </p:nvPicPr>
        <p:blipFill>
          <a:blip r:embed="rId9" cstate="email">
            <a:extLst>
              <a:ext uri="{BEBA8EAE-BF5A-486C-A8C5-ECC9F3942E4B}">
                <a14:imgProps xmlns:a14="http://schemas.microsoft.com/office/drawing/2010/main">
                  <a14:imgLayer r:embed="rId10">
                    <a14:imgEffect>
                      <a14:colorTemperature colorTemp="7200"/>
                    </a14:imgEffect>
                  </a14:imgLayer>
                </a14:imgProps>
              </a:ext>
              <a:ext uri="{28A0092B-C50C-407E-A947-70E740481C1C}">
                <a14:useLocalDpi xmlns:a14="http://schemas.microsoft.com/office/drawing/2010/main"/>
              </a:ext>
            </a:extLst>
          </a:blip>
          <a:srcRect/>
          <a:stretch>
            <a:fillRect/>
          </a:stretch>
        </p:blipFill>
        <p:spPr bwMode="auto">
          <a:xfrm>
            <a:off x="4514863" y="4691161"/>
            <a:ext cx="4480689" cy="93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750851043"/>
      </p:ext>
    </p:extLst>
  </p:cSld>
  <p:clrMapOvr>
    <a:masterClrMapping/>
  </p:clrMapOvr>
  <mc:AlternateContent xmlns:mc="http://schemas.openxmlformats.org/markup-compatibility/2006">
    <mc:Choice xmlns:p14="http://schemas.microsoft.com/office/powerpoint/2010/main" Requires="p14">
      <p:transition spd="slow" p14:dur="2000" advTm="75876"/>
    </mc:Choice>
    <mc:Fallback>
      <p:transition spd="slow" advTm="75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28</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grpSp>
        <p:nvGrpSpPr>
          <p:cNvPr id="33" name="Groupe 32"/>
          <p:cNvGrpSpPr/>
          <p:nvPr/>
        </p:nvGrpSpPr>
        <p:grpSpPr>
          <a:xfrm>
            <a:off x="4651528" y="1168696"/>
            <a:ext cx="2152720" cy="2750184"/>
            <a:chOff x="3078831" y="96457"/>
            <a:chExt cx="2152720" cy="2750184"/>
          </a:xfrm>
        </p:grpSpPr>
        <p:pic>
          <p:nvPicPr>
            <p:cNvPr id="34" name="Image 33"/>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l="28511" t="26016" r="28451" b="26016"/>
            <a:stretch/>
          </p:blipFill>
          <p:spPr>
            <a:xfrm rot="5400000">
              <a:off x="3906669" y="222294"/>
              <a:ext cx="1450719" cy="1199045"/>
            </a:xfrm>
            <a:prstGeom prst="rect">
              <a:avLst/>
            </a:prstGeom>
            <a:solidFill>
              <a:schemeClr val="accent5">
                <a:lumMod val="20000"/>
                <a:lumOff val="80000"/>
                <a:alpha val="50000"/>
              </a:schemeClr>
            </a:solidFill>
            <a:ln>
              <a:solidFill>
                <a:schemeClr val="accent5"/>
              </a:solidFill>
            </a:ln>
          </p:spPr>
        </p:pic>
        <p:pic>
          <p:nvPicPr>
            <p:cNvPr id="35" name="Image 34"/>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l="29299" t="26594" r="28029" b="26112"/>
            <a:stretch/>
          </p:blipFill>
          <p:spPr>
            <a:xfrm rot="5400000">
              <a:off x="3490093" y="830142"/>
              <a:ext cx="1487383" cy="1182630"/>
            </a:xfrm>
            <a:prstGeom prst="rect">
              <a:avLst/>
            </a:prstGeom>
            <a:solidFill>
              <a:schemeClr val="accent5">
                <a:lumMod val="20000"/>
                <a:lumOff val="80000"/>
                <a:alpha val="40000"/>
              </a:schemeClr>
            </a:solidFill>
            <a:ln>
              <a:solidFill>
                <a:schemeClr val="accent5"/>
              </a:solidFill>
            </a:ln>
          </p:spPr>
        </p:pic>
        <p:pic>
          <p:nvPicPr>
            <p:cNvPr id="36" name="Image 35"/>
            <p:cNvPicPr>
              <a:picLocks noChangeAspect="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l="28561" t="26117" r="27857" b="26358"/>
            <a:stretch/>
          </p:blipFill>
          <p:spPr>
            <a:xfrm rot="5400000">
              <a:off x="2916318" y="1445916"/>
              <a:ext cx="1563238" cy="1238212"/>
            </a:xfrm>
            <a:prstGeom prst="rect">
              <a:avLst/>
            </a:prstGeom>
            <a:solidFill>
              <a:schemeClr val="accent5">
                <a:lumMod val="60000"/>
                <a:lumOff val="40000"/>
                <a:alpha val="20000"/>
              </a:schemeClr>
            </a:solidFill>
            <a:ln>
              <a:solidFill>
                <a:schemeClr val="accent5">
                  <a:lumMod val="50000"/>
                </a:schemeClr>
              </a:solidFill>
            </a:ln>
          </p:spPr>
        </p:pic>
      </p:grpSp>
      <p:grpSp>
        <p:nvGrpSpPr>
          <p:cNvPr id="37" name="Groupe 36"/>
          <p:cNvGrpSpPr>
            <a:grpSpLocks noChangeAspect="1"/>
          </p:cNvGrpSpPr>
          <p:nvPr/>
        </p:nvGrpSpPr>
        <p:grpSpPr>
          <a:xfrm>
            <a:off x="35496" y="1098750"/>
            <a:ext cx="2232248" cy="2798626"/>
            <a:chOff x="37540" y="203542"/>
            <a:chExt cx="3434228" cy="4305578"/>
          </a:xfrm>
        </p:grpSpPr>
        <p:grpSp>
          <p:nvGrpSpPr>
            <p:cNvPr id="38" name="Groupe 37"/>
            <p:cNvGrpSpPr/>
            <p:nvPr/>
          </p:nvGrpSpPr>
          <p:grpSpPr>
            <a:xfrm>
              <a:off x="1536885" y="203542"/>
              <a:ext cx="1934883" cy="2333546"/>
              <a:chOff x="906076" y="4135924"/>
              <a:chExt cx="1934883" cy="2333546"/>
            </a:xfrm>
            <a:solidFill>
              <a:schemeClr val="accent3">
                <a:lumMod val="20000"/>
                <a:lumOff val="80000"/>
                <a:alpha val="50000"/>
              </a:schemeClr>
            </a:solidFill>
          </p:grpSpPr>
          <p:pic>
            <p:nvPicPr>
              <p:cNvPr id="45" name="Image 44"/>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l="28601" t="27403" r="26167" b="25298"/>
              <a:stretch/>
            </p:blipFill>
            <p:spPr>
              <a:xfrm rot="5400000">
                <a:off x="787471" y="4415982"/>
                <a:ext cx="2262291" cy="1844685"/>
              </a:xfrm>
              <a:prstGeom prst="rect">
                <a:avLst/>
              </a:prstGeom>
              <a:grpFill/>
              <a:ln>
                <a:solidFill>
                  <a:schemeClr val="accent3"/>
                </a:solidFill>
              </a:ln>
            </p:spPr>
          </p:pic>
          <p:sp>
            <p:nvSpPr>
              <p:cNvPr id="46" name="ZoneTexte 45"/>
              <p:cNvSpPr txBox="1"/>
              <p:nvPr/>
            </p:nvSpPr>
            <p:spPr>
              <a:xfrm>
                <a:off x="906076" y="4135924"/>
                <a:ext cx="789385" cy="402477"/>
              </a:xfrm>
              <a:prstGeom prst="rect">
                <a:avLst/>
              </a:prstGeom>
              <a:noFill/>
            </p:spPr>
            <p:txBody>
              <a:bodyPr wrap="square" rtlCol="0">
                <a:spAutoFit/>
              </a:bodyPr>
              <a:lstStyle/>
              <a:p>
                <a:r>
                  <a:rPr lang="fr-FR" sz="1100" dirty="0" smtClean="0">
                    <a:solidFill>
                      <a:schemeClr val="accent3">
                        <a:lumMod val="50000"/>
                      </a:schemeClr>
                    </a:solidFill>
                  </a:rPr>
                  <a:t>MTT</a:t>
                </a:r>
                <a:endParaRPr lang="en-GB" sz="1100" dirty="0">
                  <a:solidFill>
                    <a:schemeClr val="accent3">
                      <a:lumMod val="50000"/>
                    </a:schemeClr>
                  </a:solidFill>
                </a:endParaRPr>
              </a:p>
            </p:txBody>
          </p:sp>
        </p:grpSp>
        <p:grpSp>
          <p:nvGrpSpPr>
            <p:cNvPr id="39" name="Groupe 38"/>
            <p:cNvGrpSpPr/>
            <p:nvPr/>
          </p:nvGrpSpPr>
          <p:grpSpPr>
            <a:xfrm>
              <a:off x="923792" y="1107976"/>
              <a:ext cx="1912337" cy="2379838"/>
              <a:chOff x="2659264" y="208262"/>
              <a:chExt cx="1912337" cy="2379838"/>
            </a:xfrm>
            <a:solidFill>
              <a:schemeClr val="accent3">
                <a:lumMod val="20000"/>
                <a:lumOff val="80000"/>
                <a:alpha val="40000"/>
              </a:schemeClr>
            </a:solidFill>
          </p:grpSpPr>
          <p:pic>
            <p:nvPicPr>
              <p:cNvPr id="43" name="Image 42"/>
              <p:cNvPicPr>
                <a:picLocks noChangeAspect="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l="27733" t="26351" r="27035" b="26351"/>
              <a:stretch/>
            </p:blipFill>
            <p:spPr>
              <a:xfrm rot="5400000">
                <a:off x="2521159" y="537658"/>
                <a:ext cx="2291780" cy="1809104"/>
              </a:xfrm>
              <a:prstGeom prst="rect">
                <a:avLst/>
              </a:prstGeom>
              <a:grpFill/>
              <a:ln>
                <a:solidFill>
                  <a:schemeClr val="accent3"/>
                </a:solidFill>
              </a:ln>
              <a:effectLst/>
              <a:scene3d>
                <a:camera prst="obliqueTopRight"/>
                <a:lightRig rig="threePt" dir="t"/>
              </a:scene3d>
            </p:spPr>
          </p:pic>
          <p:sp>
            <p:nvSpPr>
              <p:cNvPr id="44" name="ZoneTexte 43"/>
              <p:cNvSpPr txBox="1"/>
              <p:nvPr/>
            </p:nvSpPr>
            <p:spPr>
              <a:xfrm>
                <a:off x="2659264" y="208262"/>
                <a:ext cx="730063" cy="402477"/>
              </a:xfrm>
              <a:prstGeom prst="rect">
                <a:avLst/>
              </a:prstGeom>
              <a:noFill/>
            </p:spPr>
            <p:txBody>
              <a:bodyPr wrap="square" rtlCol="0">
                <a:spAutoFit/>
              </a:bodyPr>
              <a:lstStyle/>
              <a:p>
                <a:r>
                  <a:rPr lang="fr-FR" sz="1100" dirty="0" smtClean="0">
                    <a:solidFill>
                      <a:schemeClr val="accent3">
                        <a:lumMod val="50000"/>
                      </a:schemeClr>
                    </a:solidFill>
                  </a:rPr>
                  <a:t>TTP</a:t>
                </a:r>
                <a:endParaRPr lang="en-GB" sz="1100" dirty="0">
                  <a:solidFill>
                    <a:schemeClr val="accent3">
                      <a:lumMod val="50000"/>
                    </a:schemeClr>
                  </a:solidFill>
                </a:endParaRPr>
              </a:p>
            </p:txBody>
          </p:sp>
        </p:grpSp>
        <p:grpSp>
          <p:nvGrpSpPr>
            <p:cNvPr id="40" name="Groupe 39"/>
            <p:cNvGrpSpPr/>
            <p:nvPr/>
          </p:nvGrpSpPr>
          <p:grpSpPr>
            <a:xfrm>
              <a:off x="37540" y="2057873"/>
              <a:ext cx="1989723" cy="2451247"/>
              <a:chOff x="332551" y="1180469"/>
              <a:chExt cx="1989723" cy="2451247"/>
            </a:xfrm>
            <a:solidFill>
              <a:schemeClr val="accent3">
                <a:lumMod val="50000"/>
                <a:alpha val="20000"/>
              </a:schemeClr>
            </a:solidFill>
          </p:grpSpPr>
          <p:pic>
            <p:nvPicPr>
              <p:cNvPr id="41" name="Image 40"/>
              <p:cNvPicPr>
                <a:picLocks noChangeAspect="1"/>
              </p:cNvPicPr>
              <p:nvPr/>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l="27489" t="27797" r="27570" b="26455"/>
              <a:stretch/>
            </p:blipFill>
            <p:spPr>
              <a:xfrm rot="5400000">
                <a:off x="208288" y="1517731"/>
                <a:ext cx="2362957" cy="1865014"/>
              </a:xfrm>
              <a:prstGeom prst="rect">
                <a:avLst/>
              </a:prstGeom>
              <a:solidFill>
                <a:schemeClr val="accent3">
                  <a:lumMod val="60000"/>
                  <a:lumOff val="40000"/>
                  <a:alpha val="20000"/>
                </a:schemeClr>
              </a:solidFill>
              <a:ln>
                <a:solidFill>
                  <a:schemeClr val="accent3">
                    <a:lumMod val="50000"/>
                  </a:schemeClr>
                </a:solidFill>
              </a:ln>
              <a:effectLst/>
              <a:scene3d>
                <a:camera prst="obliqueTopRight"/>
                <a:lightRig rig="threePt" dir="t"/>
              </a:scene3d>
            </p:spPr>
          </p:pic>
          <p:sp>
            <p:nvSpPr>
              <p:cNvPr id="42" name="ZoneTexte 41"/>
              <p:cNvSpPr txBox="1"/>
              <p:nvPr/>
            </p:nvSpPr>
            <p:spPr>
              <a:xfrm>
                <a:off x="332551" y="1180469"/>
                <a:ext cx="708000" cy="402477"/>
              </a:xfrm>
              <a:prstGeom prst="rect">
                <a:avLst/>
              </a:prstGeom>
              <a:noFill/>
              <a:ln>
                <a:noFill/>
              </a:ln>
            </p:spPr>
            <p:txBody>
              <a:bodyPr wrap="square" rtlCol="0">
                <a:spAutoFit/>
              </a:bodyPr>
              <a:lstStyle/>
              <a:p>
                <a:r>
                  <a:rPr lang="fr-FR" sz="1100" dirty="0" smtClean="0">
                    <a:solidFill>
                      <a:schemeClr val="accent3">
                        <a:lumMod val="50000"/>
                      </a:schemeClr>
                    </a:solidFill>
                  </a:rPr>
                  <a:t>DWI</a:t>
                </a:r>
                <a:endParaRPr lang="en-GB" sz="1100" dirty="0">
                  <a:solidFill>
                    <a:schemeClr val="accent3">
                      <a:lumMod val="50000"/>
                    </a:schemeClr>
                  </a:solidFill>
                </a:endParaRPr>
              </a:p>
            </p:txBody>
          </p:sp>
        </p:grpSp>
      </p:grpSp>
      <p:sp>
        <p:nvSpPr>
          <p:cNvPr id="47" name="Flèche droite 46"/>
          <p:cNvSpPr/>
          <p:nvPr/>
        </p:nvSpPr>
        <p:spPr>
          <a:xfrm>
            <a:off x="1557162" y="3630848"/>
            <a:ext cx="2870822" cy="378531"/>
          </a:xfrm>
          <a:prstGeom prst="rightArrow">
            <a:avLst/>
          </a:prstGeom>
          <a:gradFill>
            <a:gsLst>
              <a:gs pos="0">
                <a:schemeClr val="accent3">
                  <a:lumMod val="20000"/>
                  <a:lumOff val="80000"/>
                </a:schemeClr>
              </a:gs>
              <a:gs pos="100000">
                <a:schemeClr val="accent5">
                  <a:lumMod val="20000"/>
                  <a:lumOff val="80000"/>
                </a:schemeClr>
              </a:gs>
            </a:gsLst>
            <a:lin ang="0" scaled="0"/>
          </a:gradFill>
          <a:ln w="9525">
            <a:gradFill flip="none" rotWithShape="1">
              <a:gsLst>
                <a:gs pos="0">
                  <a:schemeClr val="accent3"/>
                </a:gs>
                <a:gs pos="100000">
                  <a:schemeClr val="accent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3">
                  <a:lumMod val="50000"/>
                </a:schemeClr>
              </a:solidFill>
            </a:endParaRPr>
          </a:p>
        </p:txBody>
      </p:sp>
      <p:grpSp>
        <p:nvGrpSpPr>
          <p:cNvPr id="48" name="Groupe 47"/>
          <p:cNvGrpSpPr/>
          <p:nvPr/>
        </p:nvGrpSpPr>
        <p:grpSpPr>
          <a:xfrm>
            <a:off x="-112500" y="4206492"/>
            <a:ext cx="3657290" cy="2088652"/>
            <a:chOff x="-186702" y="4986288"/>
            <a:chExt cx="3657290" cy="2088652"/>
          </a:xfrm>
        </p:grpSpPr>
        <p:grpSp>
          <p:nvGrpSpPr>
            <p:cNvPr id="49" name="Groupe 48"/>
            <p:cNvGrpSpPr>
              <a:grpSpLocks noChangeAspect="1"/>
            </p:cNvGrpSpPr>
            <p:nvPr/>
          </p:nvGrpSpPr>
          <p:grpSpPr>
            <a:xfrm>
              <a:off x="-186702" y="4986288"/>
              <a:ext cx="1809881" cy="1827088"/>
              <a:chOff x="5524805" y="1127354"/>
              <a:chExt cx="2784438" cy="2810905"/>
            </a:xfrm>
          </p:grpSpPr>
          <p:pic>
            <p:nvPicPr>
              <p:cNvPr id="54" name="Image 5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l="27188" t="26885" r="28003" b="26495"/>
              <a:stretch/>
            </p:blipFill>
            <p:spPr>
              <a:xfrm rot="5400000">
                <a:off x="5604093" y="1810695"/>
                <a:ext cx="2390114" cy="1865013"/>
              </a:xfrm>
              <a:prstGeom prst="rect">
                <a:avLst/>
              </a:prstGeom>
              <a:solidFill>
                <a:schemeClr val="accent6">
                  <a:lumMod val="20000"/>
                  <a:lumOff val="80000"/>
                  <a:alpha val="50000"/>
                </a:schemeClr>
              </a:solidFill>
              <a:ln>
                <a:solidFill>
                  <a:schemeClr val="accent6"/>
                </a:solidFill>
              </a:ln>
            </p:spPr>
          </p:pic>
          <p:sp>
            <p:nvSpPr>
              <p:cNvPr id="55" name="ZoneTexte 54"/>
              <p:cNvSpPr txBox="1"/>
              <p:nvPr/>
            </p:nvSpPr>
            <p:spPr>
              <a:xfrm>
                <a:off x="5524805" y="1127354"/>
                <a:ext cx="2784438" cy="426152"/>
              </a:xfrm>
              <a:prstGeom prst="rect">
                <a:avLst/>
              </a:prstGeom>
              <a:noFill/>
            </p:spPr>
            <p:txBody>
              <a:bodyPr wrap="square" rtlCol="0">
                <a:spAutoFit/>
              </a:bodyPr>
              <a:lstStyle/>
              <a:p>
                <a:pPr algn="ctr"/>
                <a:r>
                  <a:rPr lang="fr-FR" sz="1200" i="1" dirty="0" smtClean="0">
                    <a:solidFill>
                      <a:schemeClr val="accent6"/>
                    </a:solidFill>
                  </a:rPr>
                  <a:t>Image de suivi d’origine</a:t>
                </a:r>
                <a:endParaRPr lang="en-GB" sz="1200" i="1" dirty="0">
                  <a:solidFill>
                    <a:schemeClr val="accent6"/>
                  </a:solidFill>
                </a:endParaRPr>
              </a:p>
            </p:txBody>
          </p:sp>
        </p:grpSp>
        <p:sp>
          <p:nvSpPr>
            <p:cNvPr id="50" name="Flèche droite 49"/>
            <p:cNvSpPr/>
            <p:nvPr/>
          </p:nvSpPr>
          <p:spPr>
            <a:xfrm>
              <a:off x="1457307" y="5847321"/>
              <a:ext cx="566566" cy="378531"/>
            </a:xfrm>
            <a:prstGeom prst="rightArrow">
              <a:avLst/>
            </a:prstGeom>
            <a:gradFill>
              <a:gsLst>
                <a:gs pos="0">
                  <a:schemeClr val="accent6">
                    <a:lumMod val="20000"/>
                    <a:lumOff val="80000"/>
                  </a:schemeClr>
                </a:gs>
                <a:gs pos="100000">
                  <a:schemeClr val="accent2">
                    <a:lumMod val="20000"/>
                    <a:lumOff val="80000"/>
                  </a:schemeClr>
                </a:gs>
              </a:gsLst>
              <a:lin ang="0" scaled="0"/>
            </a:gradFill>
            <a:ln w="9525">
              <a:gradFill flip="none" rotWithShape="1">
                <a:gsLst>
                  <a:gs pos="0">
                    <a:schemeClr val="accent6"/>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3">
                    <a:lumMod val="50000"/>
                  </a:schemeClr>
                </a:solidFill>
              </a:endParaRPr>
            </a:p>
          </p:txBody>
        </p:sp>
        <p:grpSp>
          <p:nvGrpSpPr>
            <p:cNvPr id="51" name="Groupe 50"/>
            <p:cNvGrpSpPr/>
            <p:nvPr/>
          </p:nvGrpSpPr>
          <p:grpSpPr>
            <a:xfrm>
              <a:off x="2193542" y="5285714"/>
              <a:ext cx="1277046" cy="1789226"/>
              <a:chOff x="3143441" y="3836391"/>
              <a:chExt cx="1277046" cy="1789226"/>
            </a:xfrm>
          </p:grpSpPr>
          <p:pic>
            <p:nvPicPr>
              <p:cNvPr id="52" name="Image 51"/>
              <p:cNvPicPr preferRelativeResize="0">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l="27914" t="27219" r="28303" b="26841"/>
              <a:stretch/>
            </p:blipFill>
            <p:spPr>
              <a:xfrm rot="5400000">
                <a:off x="3064191" y="3998081"/>
                <a:ext cx="1517985" cy="1194606"/>
              </a:xfrm>
              <a:prstGeom prst="rect">
                <a:avLst/>
              </a:prstGeom>
              <a:solidFill>
                <a:schemeClr val="accent2">
                  <a:lumMod val="20000"/>
                  <a:lumOff val="80000"/>
                  <a:alpha val="50000"/>
                </a:schemeClr>
              </a:solidFill>
              <a:ln>
                <a:solidFill>
                  <a:schemeClr val="accent2"/>
                </a:solidFill>
              </a:ln>
            </p:spPr>
          </p:pic>
          <p:sp>
            <p:nvSpPr>
              <p:cNvPr id="53" name="ZoneTexte 52"/>
              <p:cNvSpPr txBox="1"/>
              <p:nvPr/>
            </p:nvSpPr>
            <p:spPr>
              <a:xfrm>
                <a:off x="3143441" y="5287063"/>
                <a:ext cx="559735" cy="338554"/>
              </a:xfrm>
              <a:prstGeom prst="rect">
                <a:avLst/>
              </a:prstGeom>
              <a:noFill/>
            </p:spPr>
            <p:txBody>
              <a:bodyPr wrap="square" rtlCol="0">
                <a:spAutoFit/>
              </a:bodyPr>
              <a:lstStyle/>
              <a:p>
                <a:r>
                  <a:rPr lang="fr-FR" sz="1600" b="1" dirty="0" smtClean="0">
                    <a:solidFill>
                      <a:schemeClr val="accent2"/>
                    </a:solidFill>
                  </a:rPr>
                  <a:t>Y</a:t>
                </a:r>
                <a:endParaRPr lang="en-GB" sz="1600" b="1" dirty="0">
                  <a:solidFill>
                    <a:schemeClr val="accent2"/>
                  </a:solidFill>
                </a:endParaRPr>
              </a:p>
            </p:txBody>
          </p:sp>
        </p:grpSp>
      </p:grpSp>
      <p:sp>
        <p:nvSpPr>
          <p:cNvPr id="56" name="ZoneTexte 55"/>
          <p:cNvSpPr txBox="1"/>
          <p:nvPr/>
        </p:nvSpPr>
        <p:spPr>
          <a:xfrm>
            <a:off x="4560889" y="4310729"/>
            <a:ext cx="1162988" cy="338554"/>
          </a:xfrm>
          <a:prstGeom prst="rect">
            <a:avLst/>
          </a:prstGeom>
          <a:solidFill>
            <a:schemeClr val="bg1"/>
          </a:solidFill>
          <a:ln>
            <a:solidFill>
              <a:schemeClr val="accent6">
                <a:lumMod val="50000"/>
              </a:schemeClr>
            </a:solidFill>
          </a:ln>
        </p:spPr>
        <p:txBody>
          <a:bodyPr wrap="square" rtlCol="0">
            <a:spAutoFit/>
          </a:bodyPr>
          <a:lstStyle/>
          <a:p>
            <a:pPr algn="ctr"/>
            <a:r>
              <a:rPr lang="fr-FR" sz="1600" dirty="0" smtClean="0">
                <a:solidFill>
                  <a:schemeClr val="accent6">
                    <a:lumMod val="50000"/>
                  </a:schemeClr>
                </a:solidFill>
              </a:rPr>
              <a:t>H(Y|X)</a:t>
            </a:r>
            <a:endParaRPr lang="en-GB" sz="1600" dirty="0">
              <a:solidFill>
                <a:schemeClr val="accent6">
                  <a:lumMod val="50000"/>
                </a:schemeClr>
              </a:solidFill>
            </a:endParaRPr>
          </a:p>
        </p:txBody>
      </p:sp>
      <p:cxnSp>
        <p:nvCxnSpPr>
          <p:cNvPr id="57" name="Connecteur droit avec flèche 56"/>
          <p:cNvCxnSpPr>
            <a:endCxn id="56" idx="0"/>
          </p:cNvCxnSpPr>
          <p:nvPr/>
        </p:nvCxnSpPr>
        <p:spPr>
          <a:xfrm>
            <a:off x="5142383" y="3937948"/>
            <a:ext cx="0" cy="372781"/>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a:stCxn id="52" idx="0"/>
            <a:endCxn id="56" idx="1"/>
          </p:cNvCxnSpPr>
          <p:nvPr/>
        </p:nvCxnSpPr>
        <p:spPr>
          <a:xfrm flipV="1">
            <a:off x="3544790" y="4480006"/>
            <a:ext cx="1016099" cy="7849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3683469" y="5416516"/>
            <a:ext cx="696300" cy="338554"/>
          </a:xfrm>
          <a:prstGeom prst="rect">
            <a:avLst/>
          </a:prstGeom>
          <a:solidFill>
            <a:schemeClr val="bg1"/>
          </a:solidFill>
          <a:ln>
            <a:solidFill>
              <a:schemeClr val="accent6">
                <a:lumMod val="50000"/>
              </a:schemeClr>
            </a:solidFill>
          </a:ln>
        </p:spPr>
        <p:txBody>
          <a:bodyPr wrap="square" rtlCol="0">
            <a:spAutoFit/>
          </a:bodyPr>
          <a:lstStyle/>
          <a:p>
            <a:pPr algn="ctr"/>
            <a:r>
              <a:rPr lang="fr-FR" sz="1600" dirty="0" smtClean="0">
                <a:solidFill>
                  <a:schemeClr val="accent6">
                    <a:lumMod val="50000"/>
                  </a:schemeClr>
                </a:solidFill>
              </a:rPr>
              <a:t>H(Y)</a:t>
            </a:r>
            <a:endParaRPr lang="en-GB" sz="1600" dirty="0">
              <a:solidFill>
                <a:schemeClr val="accent6">
                  <a:lumMod val="50000"/>
                </a:schemeClr>
              </a:solidFill>
            </a:endParaRPr>
          </a:p>
        </p:txBody>
      </p:sp>
      <p:cxnSp>
        <p:nvCxnSpPr>
          <p:cNvPr id="60" name="Connecteur droit avec flèche 59"/>
          <p:cNvCxnSpPr>
            <a:stCxn id="52" idx="0"/>
            <a:endCxn id="59" idx="0"/>
          </p:cNvCxnSpPr>
          <p:nvPr/>
        </p:nvCxnSpPr>
        <p:spPr>
          <a:xfrm>
            <a:off x="3544790" y="5264912"/>
            <a:ext cx="486829" cy="15160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1" name="ZoneTexte 60"/>
          <p:cNvSpPr txBox="1"/>
          <p:nvPr/>
        </p:nvSpPr>
        <p:spPr>
          <a:xfrm>
            <a:off x="4153098" y="5926393"/>
            <a:ext cx="1931070" cy="584775"/>
          </a:xfrm>
          <a:prstGeom prst="rect">
            <a:avLst/>
          </a:prstGeom>
          <a:solidFill>
            <a:schemeClr val="bg1"/>
          </a:solidFill>
          <a:ln>
            <a:solidFill>
              <a:schemeClr val="accent6">
                <a:lumMod val="50000"/>
              </a:schemeClr>
            </a:solidFill>
          </a:ln>
        </p:spPr>
        <p:txBody>
          <a:bodyPr wrap="square" rtlCol="0">
            <a:spAutoFit/>
          </a:bodyPr>
          <a:lstStyle/>
          <a:p>
            <a:pPr algn="ctr"/>
            <a:r>
              <a:rPr lang="fr-FR" sz="1600" dirty="0" smtClean="0">
                <a:solidFill>
                  <a:schemeClr val="accent6">
                    <a:lumMod val="50000"/>
                  </a:schemeClr>
                </a:solidFill>
              </a:rPr>
              <a:t>Pouvoir prédictif des données réelles</a:t>
            </a:r>
            <a:endParaRPr lang="en-GB" sz="1600" dirty="0">
              <a:solidFill>
                <a:schemeClr val="accent6">
                  <a:lumMod val="50000"/>
                </a:schemeClr>
              </a:solidFill>
            </a:endParaRPr>
          </a:p>
        </p:txBody>
      </p:sp>
      <p:cxnSp>
        <p:nvCxnSpPr>
          <p:cNvPr id="62" name="Connecteur droit avec flèche 61"/>
          <p:cNvCxnSpPr>
            <a:stCxn id="59" idx="3"/>
            <a:endCxn id="61" idx="0"/>
          </p:cNvCxnSpPr>
          <p:nvPr/>
        </p:nvCxnSpPr>
        <p:spPr>
          <a:xfrm>
            <a:off x="4379769" y="5585793"/>
            <a:ext cx="738864" cy="3406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a:stCxn id="56" idx="2"/>
            <a:endCxn id="61" idx="0"/>
          </p:cNvCxnSpPr>
          <p:nvPr/>
        </p:nvCxnSpPr>
        <p:spPr>
          <a:xfrm flipH="1">
            <a:off x="5118633" y="4649283"/>
            <a:ext cx="23750" cy="12771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ZoneTexte 63"/>
          <p:cNvSpPr txBox="1"/>
          <p:nvPr/>
        </p:nvSpPr>
        <p:spPr>
          <a:xfrm rot="-3000000">
            <a:off x="4151010" y="1616603"/>
            <a:ext cx="1610683" cy="276999"/>
          </a:xfrm>
          <a:prstGeom prst="rect">
            <a:avLst/>
          </a:prstGeom>
          <a:noFill/>
        </p:spPr>
        <p:txBody>
          <a:bodyPr wrap="square" rtlCol="0">
            <a:spAutoFit/>
          </a:bodyPr>
          <a:lstStyle/>
          <a:p>
            <a:pPr algn="ctr"/>
            <a:r>
              <a:rPr lang="fr-FR" sz="1200" i="1" dirty="0" smtClean="0">
                <a:solidFill>
                  <a:schemeClr val="accent5"/>
                </a:solidFill>
              </a:rPr>
              <a:t>Masques binaires</a:t>
            </a:r>
            <a:endParaRPr lang="en-GB" sz="1200" i="1" dirty="0">
              <a:solidFill>
                <a:schemeClr val="accent5"/>
              </a:solidFill>
            </a:endParaRPr>
          </a:p>
        </p:txBody>
      </p:sp>
      <p:sp>
        <p:nvSpPr>
          <p:cNvPr id="65" name="ZoneTexte 64"/>
          <p:cNvSpPr txBox="1"/>
          <p:nvPr/>
        </p:nvSpPr>
        <p:spPr>
          <a:xfrm rot="-3000000">
            <a:off x="-286012" y="1371184"/>
            <a:ext cx="1610683" cy="461665"/>
          </a:xfrm>
          <a:prstGeom prst="rect">
            <a:avLst/>
          </a:prstGeom>
          <a:noFill/>
        </p:spPr>
        <p:txBody>
          <a:bodyPr wrap="square" rtlCol="0">
            <a:spAutoFit/>
          </a:bodyPr>
          <a:lstStyle/>
          <a:p>
            <a:pPr algn="ctr"/>
            <a:r>
              <a:rPr lang="fr-FR" sz="1200" i="1" dirty="0" smtClean="0">
                <a:solidFill>
                  <a:schemeClr val="accent3">
                    <a:lumMod val="50000"/>
                  </a:schemeClr>
                </a:solidFill>
              </a:rPr>
              <a:t>Images d’origine en phase aiguë</a:t>
            </a:r>
            <a:endParaRPr lang="en-GB" sz="1200" i="1" dirty="0">
              <a:solidFill>
                <a:schemeClr val="accent3">
                  <a:lumMod val="50000"/>
                </a:schemeClr>
              </a:solidFill>
            </a:endParaRPr>
          </a:p>
        </p:txBody>
      </p:sp>
      <p:sp>
        <p:nvSpPr>
          <p:cNvPr id="66" name="ZoneTexte 65"/>
          <p:cNvSpPr txBox="1"/>
          <p:nvPr/>
        </p:nvSpPr>
        <p:spPr>
          <a:xfrm>
            <a:off x="4615184" y="2330251"/>
            <a:ext cx="460200" cy="261610"/>
          </a:xfrm>
          <a:prstGeom prst="rect">
            <a:avLst/>
          </a:prstGeom>
          <a:noFill/>
          <a:ln>
            <a:noFill/>
          </a:ln>
        </p:spPr>
        <p:txBody>
          <a:bodyPr wrap="square" rtlCol="0">
            <a:spAutoFit/>
          </a:bodyPr>
          <a:lstStyle/>
          <a:p>
            <a:r>
              <a:rPr lang="fr-FR" sz="1100" dirty="0" smtClean="0">
                <a:solidFill>
                  <a:schemeClr val="accent5"/>
                </a:solidFill>
              </a:rPr>
              <a:t>X1</a:t>
            </a:r>
            <a:endParaRPr lang="en-GB" sz="1100" dirty="0">
              <a:solidFill>
                <a:schemeClr val="accent5"/>
              </a:solidFill>
            </a:endParaRPr>
          </a:p>
        </p:txBody>
      </p:sp>
      <p:sp>
        <p:nvSpPr>
          <p:cNvPr id="67" name="ZoneTexte 66"/>
          <p:cNvSpPr txBox="1"/>
          <p:nvPr/>
        </p:nvSpPr>
        <p:spPr>
          <a:xfrm>
            <a:off x="5149443" y="1685456"/>
            <a:ext cx="460200" cy="261610"/>
          </a:xfrm>
          <a:prstGeom prst="rect">
            <a:avLst/>
          </a:prstGeom>
          <a:noFill/>
          <a:ln>
            <a:noFill/>
          </a:ln>
        </p:spPr>
        <p:txBody>
          <a:bodyPr wrap="square" rtlCol="0">
            <a:spAutoFit/>
          </a:bodyPr>
          <a:lstStyle/>
          <a:p>
            <a:r>
              <a:rPr lang="fr-FR" sz="1100" dirty="0" smtClean="0">
                <a:solidFill>
                  <a:schemeClr val="accent5"/>
                </a:solidFill>
              </a:rPr>
              <a:t>X6</a:t>
            </a:r>
            <a:endParaRPr lang="en-GB" sz="1100" dirty="0">
              <a:solidFill>
                <a:schemeClr val="accent5"/>
              </a:solidFill>
            </a:endParaRPr>
          </a:p>
        </p:txBody>
      </p:sp>
      <p:sp>
        <p:nvSpPr>
          <p:cNvPr id="68" name="ZoneTexte 67"/>
          <p:cNvSpPr txBox="1"/>
          <p:nvPr/>
        </p:nvSpPr>
        <p:spPr>
          <a:xfrm>
            <a:off x="5542360" y="1110568"/>
            <a:ext cx="460200" cy="261610"/>
          </a:xfrm>
          <a:prstGeom prst="rect">
            <a:avLst/>
          </a:prstGeom>
          <a:noFill/>
          <a:ln>
            <a:noFill/>
          </a:ln>
        </p:spPr>
        <p:txBody>
          <a:bodyPr wrap="square" rtlCol="0">
            <a:spAutoFit/>
          </a:bodyPr>
          <a:lstStyle/>
          <a:p>
            <a:r>
              <a:rPr lang="fr-FR" sz="1100" dirty="0" smtClean="0">
                <a:solidFill>
                  <a:schemeClr val="accent5"/>
                </a:solidFill>
              </a:rPr>
              <a:t>X4</a:t>
            </a:r>
            <a:endParaRPr lang="en-GB" sz="1100" dirty="0">
              <a:solidFill>
                <a:schemeClr val="accent5"/>
              </a:solidFill>
            </a:endParaRPr>
          </a:p>
        </p:txBody>
      </p:sp>
      <p:sp>
        <p:nvSpPr>
          <p:cNvPr id="69" name="ZoneTexte 68"/>
          <p:cNvSpPr txBox="1"/>
          <p:nvPr/>
        </p:nvSpPr>
        <p:spPr>
          <a:xfrm>
            <a:off x="4471839" y="3868358"/>
            <a:ext cx="633565" cy="338554"/>
          </a:xfrm>
          <a:prstGeom prst="rect">
            <a:avLst/>
          </a:prstGeom>
          <a:noFill/>
          <a:ln>
            <a:noFill/>
          </a:ln>
        </p:spPr>
        <p:txBody>
          <a:bodyPr wrap="square" rtlCol="0">
            <a:spAutoFit/>
          </a:bodyPr>
          <a:lstStyle/>
          <a:p>
            <a:r>
              <a:rPr lang="fr-FR" sz="1600" b="1" dirty="0" smtClean="0">
                <a:solidFill>
                  <a:schemeClr val="accent5"/>
                </a:solidFill>
              </a:rPr>
              <a:t>X</a:t>
            </a:r>
            <a:endParaRPr lang="en-GB" sz="1200" dirty="0">
              <a:solidFill>
                <a:schemeClr val="accent5"/>
              </a:solidFill>
            </a:endParaRPr>
          </a:p>
        </p:txBody>
      </p:sp>
      <p:sp>
        <p:nvSpPr>
          <p:cNvPr id="70" name="Sous-titre 2"/>
          <p:cNvSpPr txBox="1">
            <a:spLocks/>
          </p:cNvSpPr>
          <p:nvPr/>
        </p:nvSpPr>
        <p:spPr>
          <a:xfrm>
            <a:off x="2820" y="332656"/>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a:ln w="11430"/>
                <a:solidFill>
                  <a:srgbClr val="F79646">
                    <a:lumMod val="75000"/>
                  </a:srgbClr>
                </a:solidFill>
              </a:rPr>
              <a:t>GAIN DE PRÉDICTIBILITÉ À INTÉGRER DE MULTIPLES COMPOSANTES</a:t>
            </a:r>
          </a:p>
        </p:txBody>
      </p:sp>
      <p:sp>
        <p:nvSpPr>
          <p:cNvPr id="72" name="Titre 1"/>
          <p:cNvSpPr txBox="1">
            <a:spLocks/>
          </p:cNvSpPr>
          <p:nvPr/>
        </p:nvSpPr>
        <p:spPr>
          <a:xfrm>
            <a:off x="0" y="1"/>
            <a:ext cx="9144000" cy="476671"/>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smtClean="0">
                <a:ln w="11430"/>
                <a:solidFill>
                  <a:srgbClr val="C0504D">
                    <a:lumMod val="75000"/>
                  </a:srgbClr>
                </a:solidFill>
                <a:effectLst>
                  <a:outerShdw blurRad="25400" algn="tl" rotWithShape="0">
                    <a:srgbClr val="000000">
                      <a:alpha val="43000"/>
                    </a:srgbClr>
                  </a:outerShdw>
                </a:effectLst>
              </a:rPr>
              <a:t>PRÉDICTIBILITÉ ET OUTIL DE LA THÉORIE DE L’INFORMATION</a:t>
            </a:r>
            <a:endParaRPr lang="fr-FR" sz="2000" spc="150" dirty="0">
              <a:ln w="11430"/>
              <a:solidFill>
                <a:srgbClr val="C0504D">
                  <a:lumMod val="75000"/>
                </a:srgbClr>
              </a:solidFill>
              <a:effectLst>
                <a:outerShdw blurRad="25400" algn="tl" rotWithShape="0">
                  <a:srgbClr val="000000">
                    <a:alpha val="43000"/>
                  </a:srgbClr>
                </a:outerShdw>
              </a:effectLst>
            </a:endParaRPr>
          </a:p>
        </p:txBody>
      </p:sp>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063124255"/>
      </p:ext>
    </p:extLst>
  </p:cSld>
  <p:clrMapOvr>
    <a:masterClrMapping/>
  </p:clrMapOvr>
  <mc:AlternateContent xmlns:mc="http://schemas.openxmlformats.org/markup-compatibility/2006">
    <mc:Choice xmlns:p14="http://schemas.microsoft.com/office/powerpoint/2010/main" Requires="p14">
      <p:transition spd="slow" p14:dur="2000" advTm="60656"/>
    </mc:Choice>
    <mc:Fallback>
      <p:transition spd="slow" advTm="60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216358" y="1407782"/>
            <a:ext cx="2267409" cy="2088232"/>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Rectangle 55"/>
          <p:cNvSpPr/>
          <p:nvPr/>
        </p:nvSpPr>
        <p:spPr>
          <a:xfrm>
            <a:off x="216359" y="1409884"/>
            <a:ext cx="2267409" cy="2808312"/>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Rectangle 35"/>
          <p:cNvSpPr/>
          <p:nvPr/>
        </p:nvSpPr>
        <p:spPr>
          <a:xfrm>
            <a:off x="216359" y="1412776"/>
            <a:ext cx="2267409" cy="3528392"/>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26"/>
          <p:cNvSpPr/>
          <p:nvPr/>
        </p:nvSpPr>
        <p:spPr>
          <a:xfrm>
            <a:off x="216359" y="1412776"/>
            <a:ext cx="2267409" cy="4248472"/>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7" name="Rectangle 86"/>
          <p:cNvSpPr/>
          <p:nvPr/>
        </p:nvSpPr>
        <p:spPr>
          <a:xfrm>
            <a:off x="216359" y="1412051"/>
            <a:ext cx="2267409" cy="1368152"/>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7" name="Rectangle 96"/>
          <p:cNvSpPr/>
          <p:nvPr/>
        </p:nvSpPr>
        <p:spPr>
          <a:xfrm>
            <a:off x="216359" y="1412776"/>
            <a:ext cx="2267409" cy="5040560"/>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4" name="Image 103"/>
          <p:cNvPicPr>
            <a:picLocks noChangeAspect="1"/>
          </p:cNvPicPr>
          <p:nvPr/>
        </p:nvPicPr>
        <p:blipFill rotWithShape="1">
          <a:blip r:embed="rId5" cstate="email">
            <a:extLst>
              <a:ext uri="{28A0092B-C50C-407E-A947-70E740481C1C}">
                <a14:useLocalDpi xmlns:a14="http://schemas.microsoft.com/office/drawing/2010/main"/>
              </a:ext>
            </a:extLst>
          </a:blip>
          <a:srcRect l="20434" t="8912" r="12039" b="24303"/>
          <a:stretch/>
        </p:blipFill>
        <p:spPr>
          <a:xfrm>
            <a:off x="1683760" y="2652891"/>
            <a:ext cx="728000" cy="720000"/>
          </a:xfrm>
          <a:prstGeom prst="rect">
            <a:avLst/>
          </a:prstGeom>
        </p:spPr>
      </p:pic>
      <p:pic>
        <p:nvPicPr>
          <p:cNvPr id="53" name="Picture 2"/>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5220072" y="2036153"/>
            <a:ext cx="3700038" cy="278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5220072" y="2033261"/>
            <a:ext cx="3700038" cy="278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5220071" y="2031159"/>
            <a:ext cx="3700038" cy="278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
          <p:cNvPicPr>
            <a:picLocks noChangeAspect="1" noChangeArrowheads="1"/>
          </p:cNvPicPr>
          <p:nvPr/>
        </p:nvPicPr>
        <p:blipFill>
          <a:blip r:embed="rId9" cstate="email">
            <a:extLst>
              <a:ext uri="{28A0092B-C50C-407E-A947-70E740481C1C}">
                <a14:useLocalDpi xmlns:a14="http://schemas.microsoft.com/office/drawing/2010/main"/>
              </a:ext>
            </a:extLst>
          </a:blip>
          <a:stretch>
            <a:fillRect/>
          </a:stretch>
        </p:blipFill>
        <p:spPr bwMode="auto">
          <a:xfrm>
            <a:off x="5220072" y="2035428"/>
            <a:ext cx="3700038" cy="278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2706620" y="1421315"/>
            <a:ext cx="2267409" cy="1359613"/>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ZoneTexte 29"/>
          <p:cNvSpPr txBox="1"/>
          <p:nvPr/>
        </p:nvSpPr>
        <p:spPr>
          <a:xfrm>
            <a:off x="2699792" y="1429854"/>
            <a:ext cx="311304" cy="369332"/>
          </a:xfrm>
          <a:prstGeom prst="rect">
            <a:avLst/>
          </a:prstGeom>
          <a:noFill/>
        </p:spPr>
        <p:txBody>
          <a:bodyPr wrap="none" rtlCol="0">
            <a:spAutoFit/>
          </a:bodyPr>
          <a:lstStyle/>
          <a:p>
            <a:r>
              <a:rPr lang="fr-FR" b="1" dirty="0" smtClean="0">
                <a:solidFill>
                  <a:schemeClr val="accent2">
                    <a:lumMod val="75000"/>
                  </a:schemeClr>
                </a:solidFill>
              </a:rPr>
              <a:t>Y</a:t>
            </a:r>
            <a:endParaRPr lang="fr-FR" b="1" dirty="0">
              <a:solidFill>
                <a:schemeClr val="accent2">
                  <a:lumMod val="75000"/>
                </a:schemeClr>
              </a:solidFill>
            </a:endParaRPr>
          </a:p>
        </p:txBody>
      </p:sp>
      <p:sp>
        <p:nvSpPr>
          <p:cNvPr id="4" name="Espace réservé du numéro de diapositive 3"/>
          <p:cNvSpPr>
            <a:spLocks noGrp="1"/>
          </p:cNvSpPr>
          <p:nvPr>
            <p:ph type="sldNum" sz="quarter" idx="4"/>
          </p:nvPr>
        </p:nvSpPr>
        <p:spPr/>
        <p:txBody>
          <a:bodyPr/>
          <a:lstStyle/>
          <a:p>
            <a:fld id="{F73D71E4-42A1-4365-8AFE-8410F9D88E31}" type="slidenum">
              <a:rPr lang="fr-FR" smtClean="0"/>
              <a:pPr/>
              <a:t>29</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pic>
        <p:nvPicPr>
          <p:cNvPr id="3" name="Imag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3679" y="1941441"/>
            <a:ext cx="728000" cy="720000"/>
          </a:xfrm>
          <a:prstGeom prst="rect">
            <a:avLst/>
          </a:prstGeom>
        </p:spPr>
      </p:pic>
      <p:pic>
        <p:nvPicPr>
          <p:cNvPr id="7" name="Imag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83759" y="1941441"/>
            <a:ext cx="728000" cy="720000"/>
          </a:xfrm>
          <a:prstGeom prst="rect">
            <a:avLst/>
          </a:prstGeom>
        </p:spPr>
      </p:pic>
      <p:sp>
        <p:nvSpPr>
          <p:cNvPr id="8" name="ZoneTexte 7"/>
          <p:cNvSpPr txBox="1"/>
          <p:nvPr/>
        </p:nvSpPr>
        <p:spPr>
          <a:xfrm>
            <a:off x="378364" y="1941581"/>
            <a:ext cx="588623" cy="369332"/>
          </a:xfrm>
          <a:prstGeom prst="rect">
            <a:avLst/>
          </a:prstGeom>
          <a:noFill/>
        </p:spPr>
        <p:txBody>
          <a:bodyPr wrap="none" rtlCol="0">
            <a:spAutoFit/>
          </a:bodyPr>
          <a:lstStyle/>
          <a:p>
            <a:pPr algn="r"/>
            <a:r>
              <a:rPr lang="fr-FR" dirty="0" smtClean="0"/>
              <a:t>DWI</a:t>
            </a:r>
            <a:endParaRPr lang="fr-FR" dirty="0"/>
          </a:p>
        </p:txBody>
      </p:sp>
      <p:pic>
        <p:nvPicPr>
          <p:cNvPr id="9" name="Image 8"/>
          <p:cNvPicPr>
            <a:picLocks noChangeAspect="1"/>
          </p:cNvPicPr>
          <p:nvPr/>
        </p:nvPicPr>
        <p:blipFill rotWithShape="1">
          <a:blip r:embed="rId12" cstate="email">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l="19023" t="7873" r="9266" b="20963"/>
          <a:stretch/>
        </p:blipFill>
        <p:spPr>
          <a:xfrm>
            <a:off x="963679" y="2661441"/>
            <a:ext cx="725538" cy="720000"/>
          </a:xfrm>
          <a:prstGeom prst="rect">
            <a:avLst/>
          </a:prstGeom>
        </p:spPr>
      </p:pic>
      <p:pic>
        <p:nvPicPr>
          <p:cNvPr id="10" name="Image 9"/>
          <p:cNvPicPr>
            <a:picLocks noChangeAspect="1"/>
          </p:cNvPicPr>
          <p:nvPr/>
        </p:nvPicPr>
        <p:blipFill rotWithShape="1">
          <a:blip r:embed="rId5" cstate="email">
            <a:extLst>
              <a:ext uri="{28A0092B-C50C-407E-A947-70E740481C1C}">
                <a14:useLocalDpi xmlns:a14="http://schemas.microsoft.com/office/drawing/2010/main"/>
              </a:ext>
            </a:extLst>
          </a:blip>
          <a:srcRect l="20434" t="8912" r="12039" b="24303"/>
          <a:stretch/>
        </p:blipFill>
        <p:spPr>
          <a:xfrm>
            <a:off x="1683760" y="2661601"/>
            <a:ext cx="728000" cy="720000"/>
          </a:xfrm>
          <a:prstGeom prst="rect">
            <a:avLst/>
          </a:prstGeom>
        </p:spPr>
      </p:pic>
      <p:sp>
        <p:nvSpPr>
          <p:cNvPr id="11" name="ZoneTexte 10"/>
          <p:cNvSpPr txBox="1"/>
          <p:nvPr/>
        </p:nvSpPr>
        <p:spPr>
          <a:xfrm>
            <a:off x="436136" y="2661640"/>
            <a:ext cx="530851" cy="369332"/>
          </a:xfrm>
          <a:prstGeom prst="rect">
            <a:avLst/>
          </a:prstGeom>
          <a:noFill/>
        </p:spPr>
        <p:txBody>
          <a:bodyPr wrap="none" rtlCol="0">
            <a:spAutoFit/>
          </a:bodyPr>
          <a:lstStyle/>
          <a:p>
            <a:pPr algn="r"/>
            <a:r>
              <a:rPr lang="fr-FR" dirty="0" smtClean="0"/>
              <a:t>TTP</a:t>
            </a:r>
            <a:endParaRPr lang="fr-FR" dirty="0"/>
          </a:p>
        </p:txBody>
      </p:sp>
      <p:pic>
        <p:nvPicPr>
          <p:cNvPr id="12" name="Image 11"/>
          <p:cNvPicPr>
            <a:picLocks noChangeAspect="1"/>
          </p:cNvPicPr>
          <p:nvPr/>
        </p:nvPicPr>
        <p:blipFill rotWithShape="1">
          <a:blip r:embed="rId14" cstate="email">
            <a:extLst>
              <a:ext uri="{28A0092B-C50C-407E-A947-70E740481C1C}">
                <a14:useLocalDpi xmlns:a14="http://schemas.microsoft.com/office/drawing/2010/main"/>
              </a:ext>
            </a:extLst>
          </a:blip>
          <a:srcRect l="17958" t="4461" r="7929" b="22241"/>
          <a:stretch/>
        </p:blipFill>
        <p:spPr>
          <a:xfrm>
            <a:off x="963679" y="3361318"/>
            <a:ext cx="728000" cy="720000"/>
          </a:xfrm>
          <a:prstGeom prst="rect">
            <a:avLst/>
          </a:prstGeom>
        </p:spPr>
      </p:pic>
      <p:pic>
        <p:nvPicPr>
          <p:cNvPr id="13" name="Image 12"/>
          <p:cNvPicPr>
            <a:picLocks noChangeAspect="1"/>
          </p:cNvPicPr>
          <p:nvPr/>
        </p:nvPicPr>
        <p:blipFill rotWithShape="1">
          <a:blip r:embed="rId15" cstate="email">
            <a:extLst>
              <a:ext uri="{28A0092B-C50C-407E-A947-70E740481C1C}">
                <a14:useLocalDpi xmlns:a14="http://schemas.microsoft.com/office/drawing/2010/main"/>
              </a:ext>
            </a:extLst>
          </a:blip>
          <a:srcRect l="21280" t="8221" r="11210" b="24277"/>
          <a:stretch/>
        </p:blipFill>
        <p:spPr>
          <a:xfrm>
            <a:off x="1691678" y="3361318"/>
            <a:ext cx="720081" cy="720000"/>
          </a:xfrm>
          <a:prstGeom prst="rect">
            <a:avLst/>
          </a:prstGeom>
        </p:spPr>
      </p:pic>
      <p:sp>
        <p:nvSpPr>
          <p:cNvPr id="14" name="ZoneTexte 13"/>
          <p:cNvSpPr txBox="1"/>
          <p:nvPr/>
        </p:nvSpPr>
        <p:spPr>
          <a:xfrm>
            <a:off x="365183" y="3381601"/>
            <a:ext cx="609398" cy="369332"/>
          </a:xfrm>
          <a:prstGeom prst="rect">
            <a:avLst/>
          </a:prstGeom>
          <a:noFill/>
        </p:spPr>
        <p:txBody>
          <a:bodyPr wrap="none" rtlCol="0">
            <a:spAutoFit/>
          </a:bodyPr>
          <a:lstStyle/>
          <a:p>
            <a:pPr algn="r"/>
            <a:r>
              <a:rPr lang="fr-FR" dirty="0" smtClean="0"/>
              <a:t>MTT</a:t>
            </a:r>
            <a:endParaRPr lang="fr-FR" dirty="0"/>
          </a:p>
        </p:txBody>
      </p:sp>
      <p:pic>
        <p:nvPicPr>
          <p:cNvPr id="15" name="Image 14"/>
          <p:cNvPicPr>
            <a:picLocks noChangeAspect="1"/>
          </p:cNvPicPr>
          <p:nvPr/>
        </p:nvPicPr>
        <p:blipFill rotWithShape="1">
          <a:blip r:embed="rId16" cstate="email">
            <a:extLst>
              <a:ext uri="{28A0092B-C50C-407E-A947-70E740481C1C}">
                <a14:useLocalDpi xmlns:a14="http://schemas.microsoft.com/office/drawing/2010/main"/>
              </a:ext>
            </a:extLst>
          </a:blip>
          <a:srcRect l="18178" t="7513" r="10702" b="22982"/>
          <a:stretch/>
        </p:blipFill>
        <p:spPr>
          <a:xfrm>
            <a:off x="963679" y="4081318"/>
            <a:ext cx="736746" cy="720000"/>
          </a:xfrm>
          <a:prstGeom prst="rect">
            <a:avLst/>
          </a:prstGeom>
        </p:spPr>
      </p:pic>
      <p:pic>
        <p:nvPicPr>
          <p:cNvPr id="16" name="Image 15"/>
          <p:cNvPicPr>
            <a:picLocks noChangeAspect="1"/>
          </p:cNvPicPr>
          <p:nvPr/>
        </p:nvPicPr>
        <p:blipFill rotWithShape="1">
          <a:blip r:embed="rId17" cstate="email">
            <a:extLst>
              <a:ext uri="{28A0092B-C50C-407E-A947-70E740481C1C}">
                <a14:useLocalDpi xmlns:a14="http://schemas.microsoft.com/office/drawing/2010/main"/>
              </a:ext>
            </a:extLst>
          </a:blip>
          <a:srcRect l="20333" t="6773" r="10176" b="22914"/>
          <a:stretch/>
        </p:blipFill>
        <p:spPr>
          <a:xfrm>
            <a:off x="1700172" y="4081318"/>
            <a:ext cx="711587" cy="720000"/>
          </a:xfrm>
          <a:prstGeom prst="rect">
            <a:avLst/>
          </a:prstGeom>
        </p:spPr>
      </p:pic>
      <p:sp>
        <p:nvSpPr>
          <p:cNvPr id="17" name="ZoneTexte 16"/>
          <p:cNvSpPr txBox="1"/>
          <p:nvPr/>
        </p:nvSpPr>
        <p:spPr>
          <a:xfrm>
            <a:off x="424749" y="4081318"/>
            <a:ext cx="538930" cy="369332"/>
          </a:xfrm>
          <a:prstGeom prst="rect">
            <a:avLst/>
          </a:prstGeom>
          <a:noFill/>
        </p:spPr>
        <p:txBody>
          <a:bodyPr wrap="none" rtlCol="0">
            <a:spAutoFit/>
          </a:bodyPr>
          <a:lstStyle/>
          <a:p>
            <a:pPr algn="r"/>
            <a:r>
              <a:rPr lang="fr-FR" dirty="0" smtClean="0"/>
              <a:t>CBF</a:t>
            </a:r>
            <a:endParaRPr lang="fr-FR" dirty="0"/>
          </a:p>
        </p:txBody>
      </p:sp>
      <p:pic>
        <p:nvPicPr>
          <p:cNvPr id="18" name="Image 17"/>
          <p:cNvPicPr>
            <a:picLocks noChangeAspect="1"/>
          </p:cNvPicPr>
          <p:nvPr/>
        </p:nvPicPr>
        <p:blipFill rotWithShape="1">
          <a:blip r:embed="rId18" cstate="email">
            <a:extLst>
              <a:ext uri="{BEBA8EAE-BF5A-486C-A8C5-ECC9F3942E4B}">
                <a14:imgProps xmlns:a14="http://schemas.microsoft.com/office/drawing/2010/main">
                  <a14:imgLayer r:embed="rId19">
                    <a14:imgEffect>
                      <a14:brightnessContrast bright="40000" contrast="-20000"/>
                    </a14:imgEffect>
                  </a14:imgLayer>
                </a14:imgProps>
              </a:ext>
              <a:ext uri="{28A0092B-C50C-407E-A947-70E740481C1C}">
                <a14:useLocalDpi xmlns:a14="http://schemas.microsoft.com/office/drawing/2010/main"/>
              </a:ext>
            </a:extLst>
          </a:blip>
          <a:srcRect l="16812" t="6883" r="11800" b="23613"/>
          <a:stretch/>
        </p:blipFill>
        <p:spPr>
          <a:xfrm>
            <a:off x="963679" y="4797312"/>
            <a:ext cx="739512" cy="720000"/>
          </a:xfrm>
          <a:prstGeom prst="rect">
            <a:avLst/>
          </a:prstGeom>
        </p:spPr>
      </p:pic>
      <p:pic>
        <p:nvPicPr>
          <p:cNvPr id="19" name="Image 18"/>
          <p:cNvPicPr>
            <a:picLocks noChangeAspect="1"/>
          </p:cNvPicPr>
          <p:nvPr/>
        </p:nvPicPr>
        <p:blipFill rotWithShape="1">
          <a:blip r:embed="rId20" cstate="email">
            <a:extLst>
              <a:ext uri="{28A0092B-C50C-407E-A947-70E740481C1C}">
                <a14:useLocalDpi xmlns:a14="http://schemas.microsoft.com/office/drawing/2010/main"/>
              </a:ext>
            </a:extLst>
          </a:blip>
          <a:srcRect l="19543" t="8368" r="10288" b="23744"/>
          <a:stretch/>
        </p:blipFill>
        <p:spPr>
          <a:xfrm>
            <a:off x="1667572" y="4797312"/>
            <a:ext cx="744187" cy="720000"/>
          </a:xfrm>
          <a:prstGeom prst="rect">
            <a:avLst/>
          </a:prstGeom>
        </p:spPr>
      </p:pic>
      <p:sp>
        <p:nvSpPr>
          <p:cNvPr id="20" name="ZoneTexte 19"/>
          <p:cNvSpPr txBox="1"/>
          <p:nvPr/>
        </p:nvSpPr>
        <p:spPr>
          <a:xfrm>
            <a:off x="216359" y="4801318"/>
            <a:ext cx="747320" cy="369332"/>
          </a:xfrm>
          <a:prstGeom prst="rect">
            <a:avLst/>
          </a:prstGeom>
          <a:noFill/>
        </p:spPr>
        <p:txBody>
          <a:bodyPr wrap="none" rtlCol="0">
            <a:spAutoFit/>
          </a:bodyPr>
          <a:lstStyle/>
          <a:p>
            <a:pPr algn="r"/>
            <a:r>
              <a:rPr lang="fr-FR" dirty="0" smtClean="0"/>
              <a:t>TMAX</a:t>
            </a:r>
            <a:endParaRPr lang="fr-FR" dirty="0"/>
          </a:p>
        </p:txBody>
      </p:sp>
      <p:pic>
        <p:nvPicPr>
          <p:cNvPr id="24" name="Image 23"/>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09778" y="1941581"/>
            <a:ext cx="740980" cy="719860"/>
          </a:xfrm>
          <a:prstGeom prst="rect">
            <a:avLst/>
          </a:prstGeom>
        </p:spPr>
      </p:pic>
      <p:pic>
        <p:nvPicPr>
          <p:cNvPr id="25" name="Image 24"/>
          <p:cNvPicPr>
            <a:picLocks noChangeAspect="1"/>
          </p:cNvPicPr>
          <p:nvPr/>
        </p:nvPicPr>
        <p:blipFill rotWithShape="1">
          <a:blip r:embed="rId22" cstate="email">
            <a:extLst>
              <a:ext uri="{28A0092B-C50C-407E-A947-70E740481C1C}">
                <a14:useLocalDpi xmlns:a14="http://schemas.microsoft.com/office/drawing/2010/main"/>
              </a:ext>
            </a:extLst>
          </a:blip>
          <a:srcRect l="17324" t="7361" r="11979" b="23956"/>
          <a:stretch/>
        </p:blipFill>
        <p:spPr>
          <a:xfrm>
            <a:off x="4150758" y="1941441"/>
            <a:ext cx="740980" cy="719861"/>
          </a:xfrm>
          <a:prstGeom prst="rect">
            <a:avLst/>
          </a:prstGeom>
        </p:spPr>
      </p:pic>
      <p:sp>
        <p:nvSpPr>
          <p:cNvPr id="26" name="ZoneTexte 25"/>
          <p:cNvSpPr txBox="1"/>
          <p:nvPr/>
        </p:nvSpPr>
        <p:spPr>
          <a:xfrm>
            <a:off x="2706620" y="1941581"/>
            <a:ext cx="704039" cy="369332"/>
          </a:xfrm>
          <a:prstGeom prst="rect">
            <a:avLst/>
          </a:prstGeom>
          <a:noFill/>
        </p:spPr>
        <p:txBody>
          <a:bodyPr wrap="none" rtlCol="0">
            <a:spAutoFit/>
          </a:bodyPr>
          <a:lstStyle/>
          <a:p>
            <a:pPr algn="r"/>
            <a:r>
              <a:rPr lang="fr-FR" dirty="0" smtClean="0"/>
              <a:t>FLAIR</a:t>
            </a:r>
            <a:endParaRPr lang="fr-FR" dirty="0"/>
          </a:p>
        </p:txBody>
      </p:sp>
      <p:sp>
        <p:nvSpPr>
          <p:cNvPr id="28" name="ZoneTexte 27"/>
          <p:cNvSpPr txBox="1"/>
          <p:nvPr/>
        </p:nvSpPr>
        <p:spPr>
          <a:xfrm>
            <a:off x="209531" y="1421315"/>
            <a:ext cx="311304" cy="369332"/>
          </a:xfrm>
          <a:prstGeom prst="rect">
            <a:avLst/>
          </a:prstGeom>
          <a:noFill/>
        </p:spPr>
        <p:txBody>
          <a:bodyPr wrap="none" rtlCol="0">
            <a:spAutoFit/>
          </a:bodyPr>
          <a:lstStyle/>
          <a:p>
            <a:r>
              <a:rPr lang="fr-FR" b="1" dirty="0" smtClean="0">
                <a:solidFill>
                  <a:schemeClr val="accent5">
                    <a:lumMod val="75000"/>
                  </a:schemeClr>
                </a:solidFill>
              </a:rPr>
              <a:t>X</a:t>
            </a:r>
            <a:endParaRPr lang="fr-FR" b="1" dirty="0">
              <a:solidFill>
                <a:schemeClr val="accent5">
                  <a:lumMod val="75000"/>
                </a:schemeClr>
              </a:solidFill>
            </a:endParaRPr>
          </a:p>
        </p:txBody>
      </p:sp>
      <p:pic>
        <p:nvPicPr>
          <p:cNvPr id="31" name="Picture 2"/>
          <p:cNvPicPr>
            <a:picLocks noChangeAspect="1" noChangeArrowheads="1"/>
          </p:cNvPicPr>
          <p:nvPr/>
        </p:nvPicPr>
        <p:blipFill>
          <a:blip r:embed="rId23" cstate="email">
            <a:extLst>
              <a:ext uri="{28A0092B-C50C-407E-A947-70E740481C1C}">
                <a14:useLocalDpi xmlns:a14="http://schemas.microsoft.com/office/drawing/2010/main"/>
              </a:ext>
            </a:extLst>
          </a:blip>
          <a:stretch>
            <a:fillRect/>
          </a:stretch>
        </p:blipFill>
        <p:spPr bwMode="auto">
          <a:xfrm>
            <a:off x="5220072" y="2036153"/>
            <a:ext cx="3700038" cy="278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33"/>
          <p:cNvSpPr/>
          <p:nvPr/>
        </p:nvSpPr>
        <p:spPr>
          <a:xfrm>
            <a:off x="2706620" y="1421315"/>
            <a:ext cx="2267409" cy="1359613"/>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ZoneTexte 34"/>
          <p:cNvSpPr txBox="1"/>
          <p:nvPr/>
        </p:nvSpPr>
        <p:spPr>
          <a:xfrm>
            <a:off x="2699792" y="1429854"/>
            <a:ext cx="311304" cy="369332"/>
          </a:xfrm>
          <a:prstGeom prst="rect">
            <a:avLst/>
          </a:prstGeom>
          <a:noFill/>
        </p:spPr>
        <p:txBody>
          <a:bodyPr wrap="none" rtlCol="0">
            <a:spAutoFit/>
          </a:bodyPr>
          <a:lstStyle/>
          <a:p>
            <a:r>
              <a:rPr lang="fr-FR" b="1" dirty="0" smtClean="0">
                <a:solidFill>
                  <a:schemeClr val="accent2">
                    <a:lumMod val="75000"/>
                  </a:schemeClr>
                </a:solidFill>
              </a:rPr>
              <a:t>Y</a:t>
            </a:r>
            <a:endParaRPr lang="fr-FR" b="1" dirty="0">
              <a:solidFill>
                <a:schemeClr val="accent2">
                  <a:lumMod val="75000"/>
                </a:schemeClr>
              </a:solidFill>
            </a:endParaRPr>
          </a:p>
        </p:txBody>
      </p:sp>
      <p:pic>
        <p:nvPicPr>
          <p:cNvPr id="37" name="Image 3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3679" y="1941441"/>
            <a:ext cx="728000" cy="720000"/>
          </a:xfrm>
          <a:prstGeom prst="rect">
            <a:avLst/>
          </a:prstGeom>
        </p:spPr>
      </p:pic>
      <p:pic>
        <p:nvPicPr>
          <p:cNvPr id="38" name="Image 3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83759" y="1941441"/>
            <a:ext cx="728000" cy="720000"/>
          </a:xfrm>
          <a:prstGeom prst="rect">
            <a:avLst/>
          </a:prstGeom>
        </p:spPr>
      </p:pic>
      <p:sp>
        <p:nvSpPr>
          <p:cNvPr id="39" name="ZoneTexte 38"/>
          <p:cNvSpPr txBox="1"/>
          <p:nvPr/>
        </p:nvSpPr>
        <p:spPr>
          <a:xfrm>
            <a:off x="378364" y="1941581"/>
            <a:ext cx="588623" cy="369332"/>
          </a:xfrm>
          <a:prstGeom prst="rect">
            <a:avLst/>
          </a:prstGeom>
          <a:noFill/>
        </p:spPr>
        <p:txBody>
          <a:bodyPr wrap="none" rtlCol="0">
            <a:spAutoFit/>
          </a:bodyPr>
          <a:lstStyle/>
          <a:p>
            <a:pPr algn="r"/>
            <a:r>
              <a:rPr lang="fr-FR" dirty="0" smtClean="0"/>
              <a:t>DWI</a:t>
            </a:r>
            <a:endParaRPr lang="fr-FR" dirty="0"/>
          </a:p>
        </p:txBody>
      </p:sp>
      <p:pic>
        <p:nvPicPr>
          <p:cNvPr id="40" name="Image 39"/>
          <p:cNvPicPr>
            <a:picLocks noChangeAspect="1"/>
          </p:cNvPicPr>
          <p:nvPr/>
        </p:nvPicPr>
        <p:blipFill rotWithShape="1">
          <a:blip r:embed="rId12" cstate="email">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l="19023" t="7873" r="9266" b="20963"/>
          <a:stretch/>
        </p:blipFill>
        <p:spPr>
          <a:xfrm>
            <a:off x="963679" y="2661441"/>
            <a:ext cx="725538" cy="720000"/>
          </a:xfrm>
          <a:prstGeom prst="rect">
            <a:avLst/>
          </a:prstGeom>
        </p:spPr>
      </p:pic>
      <p:pic>
        <p:nvPicPr>
          <p:cNvPr id="41" name="Image 40"/>
          <p:cNvPicPr>
            <a:picLocks noChangeAspect="1"/>
          </p:cNvPicPr>
          <p:nvPr/>
        </p:nvPicPr>
        <p:blipFill rotWithShape="1">
          <a:blip r:embed="rId5" cstate="email">
            <a:extLst>
              <a:ext uri="{28A0092B-C50C-407E-A947-70E740481C1C}">
                <a14:useLocalDpi xmlns:a14="http://schemas.microsoft.com/office/drawing/2010/main"/>
              </a:ext>
            </a:extLst>
          </a:blip>
          <a:srcRect l="20434" t="8912" r="12039" b="24303"/>
          <a:stretch/>
        </p:blipFill>
        <p:spPr>
          <a:xfrm>
            <a:off x="1683760" y="2661601"/>
            <a:ext cx="728000" cy="720000"/>
          </a:xfrm>
          <a:prstGeom prst="rect">
            <a:avLst/>
          </a:prstGeom>
        </p:spPr>
      </p:pic>
      <p:sp>
        <p:nvSpPr>
          <p:cNvPr id="42" name="ZoneTexte 41"/>
          <p:cNvSpPr txBox="1"/>
          <p:nvPr/>
        </p:nvSpPr>
        <p:spPr>
          <a:xfrm>
            <a:off x="436136" y="2661640"/>
            <a:ext cx="530851" cy="369332"/>
          </a:xfrm>
          <a:prstGeom prst="rect">
            <a:avLst/>
          </a:prstGeom>
          <a:noFill/>
        </p:spPr>
        <p:txBody>
          <a:bodyPr wrap="none" rtlCol="0">
            <a:spAutoFit/>
          </a:bodyPr>
          <a:lstStyle/>
          <a:p>
            <a:pPr algn="r"/>
            <a:r>
              <a:rPr lang="fr-FR" dirty="0" smtClean="0"/>
              <a:t>TTP</a:t>
            </a:r>
            <a:endParaRPr lang="fr-FR" dirty="0"/>
          </a:p>
        </p:txBody>
      </p:sp>
      <p:pic>
        <p:nvPicPr>
          <p:cNvPr id="43" name="Image 42"/>
          <p:cNvPicPr>
            <a:picLocks noChangeAspect="1"/>
          </p:cNvPicPr>
          <p:nvPr/>
        </p:nvPicPr>
        <p:blipFill rotWithShape="1">
          <a:blip r:embed="rId14" cstate="email">
            <a:extLst>
              <a:ext uri="{28A0092B-C50C-407E-A947-70E740481C1C}">
                <a14:useLocalDpi xmlns:a14="http://schemas.microsoft.com/office/drawing/2010/main"/>
              </a:ext>
            </a:extLst>
          </a:blip>
          <a:srcRect l="17958" t="4461" r="7929" b="22241"/>
          <a:stretch/>
        </p:blipFill>
        <p:spPr>
          <a:xfrm>
            <a:off x="963679" y="3361318"/>
            <a:ext cx="728000" cy="720000"/>
          </a:xfrm>
          <a:prstGeom prst="rect">
            <a:avLst/>
          </a:prstGeom>
        </p:spPr>
      </p:pic>
      <p:pic>
        <p:nvPicPr>
          <p:cNvPr id="44" name="Image 43"/>
          <p:cNvPicPr>
            <a:picLocks noChangeAspect="1"/>
          </p:cNvPicPr>
          <p:nvPr/>
        </p:nvPicPr>
        <p:blipFill rotWithShape="1">
          <a:blip r:embed="rId15" cstate="email">
            <a:extLst>
              <a:ext uri="{28A0092B-C50C-407E-A947-70E740481C1C}">
                <a14:useLocalDpi xmlns:a14="http://schemas.microsoft.com/office/drawing/2010/main"/>
              </a:ext>
            </a:extLst>
          </a:blip>
          <a:srcRect l="21280" t="8221" r="11210" b="24277"/>
          <a:stretch/>
        </p:blipFill>
        <p:spPr>
          <a:xfrm>
            <a:off x="1691678" y="3361318"/>
            <a:ext cx="720081" cy="720000"/>
          </a:xfrm>
          <a:prstGeom prst="rect">
            <a:avLst/>
          </a:prstGeom>
        </p:spPr>
      </p:pic>
      <p:sp>
        <p:nvSpPr>
          <p:cNvPr id="45" name="ZoneTexte 44"/>
          <p:cNvSpPr txBox="1"/>
          <p:nvPr/>
        </p:nvSpPr>
        <p:spPr>
          <a:xfrm>
            <a:off x="365183" y="3381601"/>
            <a:ext cx="609398" cy="369332"/>
          </a:xfrm>
          <a:prstGeom prst="rect">
            <a:avLst/>
          </a:prstGeom>
          <a:noFill/>
        </p:spPr>
        <p:txBody>
          <a:bodyPr wrap="none" rtlCol="0">
            <a:spAutoFit/>
          </a:bodyPr>
          <a:lstStyle/>
          <a:p>
            <a:pPr algn="r"/>
            <a:r>
              <a:rPr lang="fr-FR" dirty="0" smtClean="0"/>
              <a:t>MTT</a:t>
            </a:r>
            <a:endParaRPr lang="fr-FR" dirty="0"/>
          </a:p>
        </p:txBody>
      </p:sp>
      <p:pic>
        <p:nvPicPr>
          <p:cNvPr id="46" name="Image 45"/>
          <p:cNvPicPr>
            <a:picLocks noChangeAspect="1"/>
          </p:cNvPicPr>
          <p:nvPr/>
        </p:nvPicPr>
        <p:blipFill rotWithShape="1">
          <a:blip r:embed="rId16" cstate="email">
            <a:extLst>
              <a:ext uri="{28A0092B-C50C-407E-A947-70E740481C1C}">
                <a14:useLocalDpi xmlns:a14="http://schemas.microsoft.com/office/drawing/2010/main"/>
              </a:ext>
            </a:extLst>
          </a:blip>
          <a:srcRect l="18178" t="7513" r="10702" b="22982"/>
          <a:stretch/>
        </p:blipFill>
        <p:spPr>
          <a:xfrm>
            <a:off x="963679" y="4081318"/>
            <a:ext cx="736746" cy="720000"/>
          </a:xfrm>
          <a:prstGeom prst="rect">
            <a:avLst/>
          </a:prstGeom>
        </p:spPr>
      </p:pic>
      <p:pic>
        <p:nvPicPr>
          <p:cNvPr id="47" name="Image 46"/>
          <p:cNvPicPr>
            <a:picLocks noChangeAspect="1"/>
          </p:cNvPicPr>
          <p:nvPr/>
        </p:nvPicPr>
        <p:blipFill rotWithShape="1">
          <a:blip r:embed="rId17" cstate="email">
            <a:extLst>
              <a:ext uri="{28A0092B-C50C-407E-A947-70E740481C1C}">
                <a14:useLocalDpi xmlns:a14="http://schemas.microsoft.com/office/drawing/2010/main"/>
              </a:ext>
            </a:extLst>
          </a:blip>
          <a:srcRect l="20333" t="6773" r="10176" b="22914"/>
          <a:stretch/>
        </p:blipFill>
        <p:spPr>
          <a:xfrm>
            <a:off x="1700172" y="4081318"/>
            <a:ext cx="711587" cy="720000"/>
          </a:xfrm>
          <a:prstGeom prst="rect">
            <a:avLst/>
          </a:prstGeom>
        </p:spPr>
      </p:pic>
      <p:sp>
        <p:nvSpPr>
          <p:cNvPr id="48" name="ZoneTexte 47"/>
          <p:cNvSpPr txBox="1"/>
          <p:nvPr/>
        </p:nvSpPr>
        <p:spPr>
          <a:xfrm>
            <a:off x="424749" y="4081318"/>
            <a:ext cx="538930" cy="369332"/>
          </a:xfrm>
          <a:prstGeom prst="rect">
            <a:avLst/>
          </a:prstGeom>
          <a:noFill/>
        </p:spPr>
        <p:txBody>
          <a:bodyPr wrap="none" rtlCol="0">
            <a:spAutoFit/>
          </a:bodyPr>
          <a:lstStyle/>
          <a:p>
            <a:pPr algn="r"/>
            <a:r>
              <a:rPr lang="fr-FR" dirty="0" smtClean="0"/>
              <a:t>CBF</a:t>
            </a:r>
            <a:endParaRPr lang="fr-FR" dirty="0"/>
          </a:p>
        </p:txBody>
      </p:sp>
      <p:pic>
        <p:nvPicPr>
          <p:cNvPr id="49" name="Image 48"/>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09778" y="1941581"/>
            <a:ext cx="740980" cy="719860"/>
          </a:xfrm>
          <a:prstGeom prst="rect">
            <a:avLst/>
          </a:prstGeom>
        </p:spPr>
      </p:pic>
      <p:pic>
        <p:nvPicPr>
          <p:cNvPr id="50" name="Image 49"/>
          <p:cNvPicPr>
            <a:picLocks noChangeAspect="1"/>
          </p:cNvPicPr>
          <p:nvPr/>
        </p:nvPicPr>
        <p:blipFill rotWithShape="1">
          <a:blip r:embed="rId22" cstate="email">
            <a:extLst>
              <a:ext uri="{28A0092B-C50C-407E-A947-70E740481C1C}">
                <a14:useLocalDpi xmlns:a14="http://schemas.microsoft.com/office/drawing/2010/main"/>
              </a:ext>
            </a:extLst>
          </a:blip>
          <a:srcRect l="17324" t="7361" r="11979" b="23956"/>
          <a:stretch/>
        </p:blipFill>
        <p:spPr>
          <a:xfrm>
            <a:off x="4150758" y="1941441"/>
            <a:ext cx="740980" cy="719861"/>
          </a:xfrm>
          <a:prstGeom prst="rect">
            <a:avLst/>
          </a:prstGeom>
        </p:spPr>
      </p:pic>
      <p:sp>
        <p:nvSpPr>
          <p:cNvPr id="51" name="ZoneTexte 50"/>
          <p:cNvSpPr txBox="1"/>
          <p:nvPr/>
        </p:nvSpPr>
        <p:spPr>
          <a:xfrm>
            <a:off x="2706620" y="1941581"/>
            <a:ext cx="704039" cy="369332"/>
          </a:xfrm>
          <a:prstGeom prst="rect">
            <a:avLst/>
          </a:prstGeom>
          <a:noFill/>
        </p:spPr>
        <p:txBody>
          <a:bodyPr wrap="none" rtlCol="0">
            <a:spAutoFit/>
          </a:bodyPr>
          <a:lstStyle/>
          <a:p>
            <a:pPr algn="r"/>
            <a:r>
              <a:rPr lang="fr-FR" dirty="0" smtClean="0"/>
              <a:t>FLAIR</a:t>
            </a:r>
            <a:endParaRPr lang="fr-FR" dirty="0"/>
          </a:p>
        </p:txBody>
      </p:sp>
      <p:sp>
        <p:nvSpPr>
          <p:cNvPr id="52" name="ZoneTexte 51"/>
          <p:cNvSpPr txBox="1"/>
          <p:nvPr/>
        </p:nvSpPr>
        <p:spPr>
          <a:xfrm>
            <a:off x="209531" y="1421315"/>
            <a:ext cx="311304" cy="369332"/>
          </a:xfrm>
          <a:prstGeom prst="rect">
            <a:avLst/>
          </a:prstGeom>
          <a:noFill/>
        </p:spPr>
        <p:txBody>
          <a:bodyPr wrap="none" rtlCol="0">
            <a:spAutoFit/>
          </a:bodyPr>
          <a:lstStyle/>
          <a:p>
            <a:r>
              <a:rPr lang="fr-FR" b="1" dirty="0" smtClean="0">
                <a:solidFill>
                  <a:schemeClr val="accent5">
                    <a:lumMod val="75000"/>
                  </a:schemeClr>
                </a:solidFill>
              </a:rPr>
              <a:t>X</a:t>
            </a:r>
            <a:endParaRPr lang="fr-FR" b="1" dirty="0">
              <a:solidFill>
                <a:schemeClr val="accent5">
                  <a:lumMod val="75000"/>
                </a:schemeClr>
              </a:solidFill>
            </a:endParaRPr>
          </a:p>
        </p:txBody>
      </p:sp>
      <p:sp>
        <p:nvSpPr>
          <p:cNvPr id="54" name="Rectangle 53"/>
          <p:cNvSpPr/>
          <p:nvPr/>
        </p:nvSpPr>
        <p:spPr>
          <a:xfrm>
            <a:off x="2706620" y="1418423"/>
            <a:ext cx="2267409" cy="1359613"/>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ZoneTexte 54"/>
          <p:cNvSpPr txBox="1"/>
          <p:nvPr/>
        </p:nvSpPr>
        <p:spPr>
          <a:xfrm>
            <a:off x="2699792" y="1426962"/>
            <a:ext cx="311304" cy="369332"/>
          </a:xfrm>
          <a:prstGeom prst="rect">
            <a:avLst/>
          </a:prstGeom>
          <a:noFill/>
        </p:spPr>
        <p:txBody>
          <a:bodyPr wrap="none" rtlCol="0">
            <a:spAutoFit/>
          </a:bodyPr>
          <a:lstStyle/>
          <a:p>
            <a:r>
              <a:rPr lang="fr-FR" b="1" dirty="0" smtClean="0">
                <a:solidFill>
                  <a:schemeClr val="accent2">
                    <a:lumMod val="75000"/>
                  </a:schemeClr>
                </a:solidFill>
              </a:rPr>
              <a:t>Y</a:t>
            </a:r>
            <a:endParaRPr lang="fr-FR" b="1" dirty="0">
              <a:solidFill>
                <a:schemeClr val="accent2">
                  <a:lumMod val="75000"/>
                </a:schemeClr>
              </a:solidFill>
            </a:endParaRPr>
          </a:p>
        </p:txBody>
      </p:sp>
      <p:pic>
        <p:nvPicPr>
          <p:cNvPr id="57" name="Imag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3679" y="1938549"/>
            <a:ext cx="728000" cy="720000"/>
          </a:xfrm>
          <a:prstGeom prst="rect">
            <a:avLst/>
          </a:prstGeom>
        </p:spPr>
      </p:pic>
      <p:pic>
        <p:nvPicPr>
          <p:cNvPr id="58" name="Imag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83759" y="1938549"/>
            <a:ext cx="728000" cy="720000"/>
          </a:xfrm>
          <a:prstGeom prst="rect">
            <a:avLst/>
          </a:prstGeom>
        </p:spPr>
      </p:pic>
      <p:sp>
        <p:nvSpPr>
          <p:cNvPr id="59" name="ZoneTexte 58"/>
          <p:cNvSpPr txBox="1"/>
          <p:nvPr/>
        </p:nvSpPr>
        <p:spPr>
          <a:xfrm>
            <a:off x="378364" y="1938689"/>
            <a:ext cx="588623" cy="369332"/>
          </a:xfrm>
          <a:prstGeom prst="rect">
            <a:avLst/>
          </a:prstGeom>
          <a:noFill/>
        </p:spPr>
        <p:txBody>
          <a:bodyPr wrap="none" rtlCol="0">
            <a:spAutoFit/>
          </a:bodyPr>
          <a:lstStyle/>
          <a:p>
            <a:pPr algn="r"/>
            <a:r>
              <a:rPr lang="fr-FR" dirty="0" smtClean="0"/>
              <a:t>DWI</a:t>
            </a:r>
            <a:endParaRPr lang="fr-FR" dirty="0"/>
          </a:p>
        </p:txBody>
      </p:sp>
      <p:pic>
        <p:nvPicPr>
          <p:cNvPr id="60" name="Image 59"/>
          <p:cNvPicPr>
            <a:picLocks noChangeAspect="1"/>
          </p:cNvPicPr>
          <p:nvPr/>
        </p:nvPicPr>
        <p:blipFill rotWithShape="1">
          <a:blip r:embed="rId12" cstate="email">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l="19023" t="7873" r="9266" b="20963"/>
          <a:stretch/>
        </p:blipFill>
        <p:spPr>
          <a:xfrm>
            <a:off x="963679" y="2658549"/>
            <a:ext cx="725538" cy="720000"/>
          </a:xfrm>
          <a:prstGeom prst="rect">
            <a:avLst/>
          </a:prstGeom>
        </p:spPr>
      </p:pic>
      <p:pic>
        <p:nvPicPr>
          <p:cNvPr id="61" name="Image 60"/>
          <p:cNvPicPr>
            <a:picLocks noChangeAspect="1"/>
          </p:cNvPicPr>
          <p:nvPr/>
        </p:nvPicPr>
        <p:blipFill rotWithShape="1">
          <a:blip r:embed="rId5" cstate="email">
            <a:extLst>
              <a:ext uri="{28A0092B-C50C-407E-A947-70E740481C1C}">
                <a14:useLocalDpi xmlns:a14="http://schemas.microsoft.com/office/drawing/2010/main"/>
              </a:ext>
            </a:extLst>
          </a:blip>
          <a:srcRect l="20434" t="8912" r="12039" b="24303"/>
          <a:stretch/>
        </p:blipFill>
        <p:spPr>
          <a:xfrm>
            <a:off x="1683760" y="2658709"/>
            <a:ext cx="728000" cy="720000"/>
          </a:xfrm>
          <a:prstGeom prst="rect">
            <a:avLst/>
          </a:prstGeom>
        </p:spPr>
      </p:pic>
      <p:sp>
        <p:nvSpPr>
          <p:cNvPr id="62" name="ZoneTexte 61"/>
          <p:cNvSpPr txBox="1"/>
          <p:nvPr/>
        </p:nvSpPr>
        <p:spPr>
          <a:xfrm>
            <a:off x="436136" y="2658748"/>
            <a:ext cx="530851" cy="369332"/>
          </a:xfrm>
          <a:prstGeom prst="rect">
            <a:avLst/>
          </a:prstGeom>
          <a:noFill/>
        </p:spPr>
        <p:txBody>
          <a:bodyPr wrap="none" rtlCol="0">
            <a:spAutoFit/>
          </a:bodyPr>
          <a:lstStyle/>
          <a:p>
            <a:pPr algn="r"/>
            <a:r>
              <a:rPr lang="fr-FR" dirty="0" smtClean="0"/>
              <a:t>TTP</a:t>
            </a:r>
            <a:endParaRPr lang="fr-FR" dirty="0"/>
          </a:p>
        </p:txBody>
      </p:sp>
      <p:pic>
        <p:nvPicPr>
          <p:cNvPr id="63" name="Image 62"/>
          <p:cNvPicPr>
            <a:picLocks noChangeAspect="1"/>
          </p:cNvPicPr>
          <p:nvPr/>
        </p:nvPicPr>
        <p:blipFill rotWithShape="1">
          <a:blip r:embed="rId14" cstate="email">
            <a:extLst>
              <a:ext uri="{28A0092B-C50C-407E-A947-70E740481C1C}">
                <a14:useLocalDpi xmlns:a14="http://schemas.microsoft.com/office/drawing/2010/main"/>
              </a:ext>
            </a:extLst>
          </a:blip>
          <a:srcRect l="17958" t="4461" r="7929" b="22241"/>
          <a:stretch/>
        </p:blipFill>
        <p:spPr>
          <a:xfrm>
            <a:off x="963679" y="3358426"/>
            <a:ext cx="728000" cy="720000"/>
          </a:xfrm>
          <a:prstGeom prst="rect">
            <a:avLst/>
          </a:prstGeom>
        </p:spPr>
      </p:pic>
      <p:pic>
        <p:nvPicPr>
          <p:cNvPr id="64" name="Image 63"/>
          <p:cNvPicPr>
            <a:picLocks noChangeAspect="1"/>
          </p:cNvPicPr>
          <p:nvPr/>
        </p:nvPicPr>
        <p:blipFill rotWithShape="1">
          <a:blip r:embed="rId15" cstate="email">
            <a:extLst>
              <a:ext uri="{28A0092B-C50C-407E-A947-70E740481C1C}">
                <a14:useLocalDpi xmlns:a14="http://schemas.microsoft.com/office/drawing/2010/main"/>
              </a:ext>
            </a:extLst>
          </a:blip>
          <a:srcRect l="21280" t="8221" r="11210" b="24277"/>
          <a:stretch/>
        </p:blipFill>
        <p:spPr>
          <a:xfrm>
            <a:off x="1691678" y="3358426"/>
            <a:ext cx="720081" cy="720000"/>
          </a:xfrm>
          <a:prstGeom prst="rect">
            <a:avLst/>
          </a:prstGeom>
        </p:spPr>
      </p:pic>
      <p:sp>
        <p:nvSpPr>
          <p:cNvPr id="65" name="ZoneTexte 64"/>
          <p:cNvSpPr txBox="1"/>
          <p:nvPr/>
        </p:nvSpPr>
        <p:spPr>
          <a:xfrm>
            <a:off x="365183" y="3378709"/>
            <a:ext cx="609398" cy="369332"/>
          </a:xfrm>
          <a:prstGeom prst="rect">
            <a:avLst/>
          </a:prstGeom>
          <a:noFill/>
        </p:spPr>
        <p:txBody>
          <a:bodyPr wrap="none" rtlCol="0">
            <a:spAutoFit/>
          </a:bodyPr>
          <a:lstStyle/>
          <a:p>
            <a:pPr algn="r"/>
            <a:r>
              <a:rPr lang="fr-FR" dirty="0" smtClean="0"/>
              <a:t>MTT</a:t>
            </a:r>
            <a:endParaRPr lang="fr-FR" dirty="0"/>
          </a:p>
        </p:txBody>
      </p:sp>
      <p:pic>
        <p:nvPicPr>
          <p:cNvPr id="66" name="Image 65"/>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09778" y="1938689"/>
            <a:ext cx="740980" cy="719860"/>
          </a:xfrm>
          <a:prstGeom prst="rect">
            <a:avLst/>
          </a:prstGeom>
        </p:spPr>
      </p:pic>
      <p:pic>
        <p:nvPicPr>
          <p:cNvPr id="67" name="Image 66"/>
          <p:cNvPicPr>
            <a:picLocks noChangeAspect="1"/>
          </p:cNvPicPr>
          <p:nvPr/>
        </p:nvPicPr>
        <p:blipFill rotWithShape="1">
          <a:blip r:embed="rId22" cstate="email">
            <a:extLst>
              <a:ext uri="{28A0092B-C50C-407E-A947-70E740481C1C}">
                <a14:useLocalDpi xmlns:a14="http://schemas.microsoft.com/office/drawing/2010/main"/>
              </a:ext>
            </a:extLst>
          </a:blip>
          <a:srcRect l="17324" t="7361" r="11979" b="23956"/>
          <a:stretch/>
        </p:blipFill>
        <p:spPr>
          <a:xfrm>
            <a:off x="4150758" y="1938549"/>
            <a:ext cx="740980" cy="719861"/>
          </a:xfrm>
          <a:prstGeom prst="rect">
            <a:avLst/>
          </a:prstGeom>
        </p:spPr>
      </p:pic>
      <p:sp>
        <p:nvSpPr>
          <p:cNvPr id="68" name="ZoneTexte 67"/>
          <p:cNvSpPr txBox="1"/>
          <p:nvPr/>
        </p:nvSpPr>
        <p:spPr>
          <a:xfrm>
            <a:off x="2706620" y="1938689"/>
            <a:ext cx="704039" cy="369332"/>
          </a:xfrm>
          <a:prstGeom prst="rect">
            <a:avLst/>
          </a:prstGeom>
          <a:noFill/>
        </p:spPr>
        <p:txBody>
          <a:bodyPr wrap="none" rtlCol="0">
            <a:spAutoFit/>
          </a:bodyPr>
          <a:lstStyle/>
          <a:p>
            <a:pPr algn="r"/>
            <a:r>
              <a:rPr lang="fr-FR" dirty="0" smtClean="0"/>
              <a:t>FLAIR</a:t>
            </a:r>
            <a:endParaRPr lang="fr-FR" dirty="0"/>
          </a:p>
        </p:txBody>
      </p:sp>
      <p:sp>
        <p:nvSpPr>
          <p:cNvPr id="69" name="ZoneTexte 68"/>
          <p:cNvSpPr txBox="1"/>
          <p:nvPr/>
        </p:nvSpPr>
        <p:spPr>
          <a:xfrm>
            <a:off x="209531" y="1418423"/>
            <a:ext cx="311304" cy="369332"/>
          </a:xfrm>
          <a:prstGeom prst="rect">
            <a:avLst/>
          </a:prstGeom>
          <a:noFill/>
        </p:spPr>
        <p:txBody>
          <a:bodyPr wrap="none" rtlCol="0">
            <a:spAutoFit/>
          </a:bodyPr>
          <a:lstStyle/>
          <a:p>
            <a:r>
              <a:rPr lang="fr-FR" b="1" dirty="0" smtClean="0">
                <a:solidFill>
                  <a:schemeClr val="accent5">
                    <a:lumMod val="75000"/>
                  </a:schemeClr>
                </a:solidFill>
              </a:rPr>
              <a:t>X</a:t>
            </a:r>
            <a:endParaRPr lang="fr-FR" b="1" dirty="0">
              <a:solidFill>
                <a:schemeClr val="accent5">
                  <a:lumMod val="75000"/>
                </a:schemeClr>
              </a:solidFill>
            </a:endParaRPr>
          </a:p>
        </p:txBody>
      </p:sp>
      <p:sp>
        <p:nvSpPr>
          <p:cNvPr id="71" name="Rectangle 70"/>
          <p:cNvSpPr/>
          <p:nvPr/>
        </p:nvSpPr>
        <p:spPr>
          <a:xfrm>
            <a:off x="2706619" y="1416321"/>
            <a:ext cx="2267409" cy="1359613"/>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2" name="ZoneTexte 71"/>
          <p:cNvSpPr txBox="1"/>
          <p:nvPr/>
        </p:nvSpPr>
        <p:spPr>
          <a:xfrm>
            <a:off x="2699791" y="1424860"/>
            <a:ext cx="311304" cy="369332"/>
          </a:xfrm>
          <a:prstGeom prst="rect">
            <a:avLst/>
          </a:prstGeom>
          <a:noFill/>
        </p:spPr>
        <p:txBody>
          <a:bodyPr wrap="none" rtlCol="0">
            <a:spAutoFit/>
          </a:bodyPr>
          <a:lstStyle/>
          <a:p>
            <a:r>
              <a:rPr lang="fr-FR" b="1" dirty="0" smtClean="0">
                <a:solidFill>
                  <a:schemeClr val="accent2">
                    <a:lumMod val="75000"/>
                  </a:schemeClr>
                </a:solidFill>
              </a:rPr>
              <a:t>Y</a:t>
            </a:r>
            <a:endParaRPr lang="fr-FR" b="1" dirty="0">
              <a:solidFill>
                <a:schemeClr val="accent2">
                  <a:lumMod val="75000"/>
                </a:schemeClr>
              </a:solidFill>
            </a:endParaRPr>
          </a:p>
        </p:txBody>
      </p:sp>
      <p:pic>
        <p:nvPicPr>
          <p:cNvPr id="74" name="Image 7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3678" y="1936447"/>
            <a:ext cx="728000" cy="720000"/>
          </a:xfrm>
          <a:prstGeom prst="rect">
            <a:avLst/>
          </a:prstGeom>
        </p:spPr>
      </p:pic>
      <p:pic>
        <p:nvPicPr>
          <p:cNvPr id="75" name="Image 7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83758" y="1936447"/>
            <a:ext cx="728000" cy="720000"/>
          </a:xfrm>
          <a:prstGeom prst="rect">
            <a:avLst/>
          </a:prstGeom>
        </p:spPr>
      </p:pic>
      <p:sp>
        <p:nvSpPr>
          <p:cNvPr id="76" name="ZoneTexte 75"/>
          <p:cNvSpPr txBox="1"/>
          <p:nvPr/>
        </p:nvSpPr>
        <p:spPr>
          <a:xfrm>
            <a:off x="378363" y="1936587"/>
            <a:ext cx="588623" cy="369332"/>
          </a:xfrm>
          <a:prstGeom prst="rect">
            <a:avLst/>
          </a:prstGeom>
          <a:noFill/>
        </p:spPr>
        <p:txBody>
          <a:bodyPr wrap="none" rtlCol="0">
            <a:spAutoFit/>
          </a:bodyPr>
          <a:lstStyle/>
          <a:p>
            <a:pPr algn="r"/>
            <a:r>
              <a:rPr lang="fr-FR" dirty="0" smtClean="0"/>
              <a:t>DWI</a:t>
            </a:r>
            <a:endParaRPr lang="fr-FR" dirty="0"/>
          </a:p>
        </p:txBody>
      </p:sp>
      <p:pic>
        <p:nvPicPr>
          <p:cNvPr id="77" name="Image 76"/>
          <p:cNvPicPr>
            <a:picLocks noChangeAspect="1"/>
          </p:cNvPicPr>
          <p:nvPr/>
        </p:nvPicPr>
        <p:blipFill rotWithShape="1">
          <a:blip r:embed="rId12" cstate="email">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l="19023" t="7873" r="9266" b="20963"/>
          <a:stretch/>
        </p:blipFill>
        <p:spPr>
          <a:xfrm>
            <a:off x="963678" y="2656447"/>
            <a:ext cx="725538" cy="720160"/>
          </a:xfrm>
          <a:prstGeom prst="rect">
            <a:avLst/>
          </a:prstGeom>
        </p:spPr>
      </p:pic>
      <p:pic>
        <p:nvPicPr>
          <p:cNvPr id="78" name="Image 77"/>
          <p:cNvPicPr>
            <a:picLocks noChangeAspect="1"/>
          </p:cNvPicPr>
          <p:nvPr/>
        </p:nvPicPr>
        <p:blipFill rotWithShape="1">
          <a:blip r:embed="rId5" cstate="email">
            <a:extLst>
              <a:ext uri="{28A0092B-C50C-407E-A947-70E740481C1C}">
                <a14:useLocalDpi xmlns:a14="http://schemas.microsoft.com/office/drawing/2010/main"/>
              </a:ext>
            </a:extLst>
          </a:blip>
          <a:srcRect l="20434" t="8912" r="12039" b="24303"/>
          <a:stretch/>
        </p:blipFill>
        <p:spPr>
          <a:xfrm>
            <a:off x="1683759" y="2656607"/>
            <a:ext cx="728000" cy="720000"/>
          </a:xfrm>
          <a:prstGeom prst="rect">
            <a:avLst/>
          </a:prstGeom>
        </p:spPr>
      </p:pic>
      <p:sp>
        <p:nvSpPr>
          <p:cNvPr id="79" name="ZoneTexte 78"/>
          <p:cNvSpPr txBox="1"/>
          <p:nvPr/>
        </p:nvSpPr>
        <p:spPr>
          <a:xfrm>
            <a:off x="436135" y="2656646"/>
            <a:ext cx="530851" cy="369332"/>
          </a:xfrm>
          <a:prstGeom prst="rect">
            <a:avLst/>
          </a:prstGeom>
          <a:noFill/>
        </p:spPr>
        <p:txBody>
          <a:bodyPr wrap="none" rtlCol="0">
            <a:spAutoFit/>
          </a:bodyPr>
          <a:lstStyle/>
          <a:p>
            <a:pPr algn="r"/>
            <a:r>
              <a:rPr lang="fr-FR" dirty="0" smtClean="0"/>
              <a:t>TTP</a:t>
            </a:r>
            <a:endParaRPr lang="fr-FR" dirty="0"/>
          </a:p>
        </p:txBody>
      </p:sp>
      <p:pic>
        <p:nvPicPr>
          <p:cNvPr id="80" name="Imag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09777" y="1936587"/>
            <a:ext cx="740980" cy="719860"/>
          </a:xfrm>
          <a:prstGeom prst="rect">
            <a:avLst/>
          </a:prstGeom>
        </p:spPr>
      </p:pic>
      <p:pic>
        <p:nvPicPr>
          <p:cNvPr id="81" name="Image 80"/>
          <p:cNvPicPr>
            <a:picLocks noChangeAspect="1"/>
          </p:cNvPicPr>
          <p:nvPr/>
        </p:nvPicPr>
        <p:blipFill rotWithShape="1">
          <a:blip r:embed="rId22" cstate="email">
            <a:extLst>
              <a:ext uri="{28A0092B-C50C-407E-A947-70E740481C1C}">
                <a14:useLocalDpi xmlns:a14="http://schemas.microsoft.com/office/drawing/2010/main"/>
              </a:ext>
            </a:extLst>
          </a:blip>
          <a:srcRect l="17324" t="7361" r="11979" b="23956"/>
          <a:stretch/>
        </p:blipFill>
        <p:spPr>
          <a:xfrm>
            <a:off x="4150757" y="1936447"/>
            <a:ext cx="740980" cy="719861"/>
          </a:xfrm>
          <a:prstGeom prst="rect">
            <a:avLst/>
          </a:prstGeom>
        </p:spPr>
      </p:pic>
      <p:sp>
        <p:nvSpPr>
          <p:cNvPr id="82" name="ZoneTexte 81"/>
          <p:cNvSpPr txBox="1"/>
          <p:nvPr/>
        </p:nvSpPr>
        <p:spPr>
          <a:xfrm>
            <a:off x="2706619" y="1936587"/>
            <a:ext cx="704039" cy="369332"/>
          </a:xfrm>
          <a:prstGeom prst="rect">
            <a:avLst/>
          </a:prstGeom>
          <a:noFill/>
        </p:spPr>
        <p:txBody>
          <a:bodyPr wrap="none" rtlCol="0">
            <a:spAutoFit/>
          </a:bodyPr>
          <a:lstStyle/>
          <a:p>
            <a:pPr algn="r"/>
            <a:r>
              <a:rPr lang="fr-FR" dirty="0" smtClean="0"/>
              <a:t>FLAIR</a:t>
            </a:r>
            <a:endParaRPr lang="fr-FR" dirty="0"/>
          </a:p>
        </p:txBody>
      </p:sp>
      <p:sp>
        <p:nvSpPr>
          <p:cNvPr id="83" name="ZoneTexte 82"/>
          <p:cNvSpPr txBox="1"/>
          <p:nvPr/>
        </p:nvSpPr>
        <p:spPr>
          <a:xfrm>
            <a:off x="209530" y="1416321"/>
            <a:ext cx="311304" cy="369332"/>
          </a:xfrm>
          <a:prstGeom prst="rect">
            <a:avLst/>
          </a:prstGeom>
          <a:noFill/>
        </p:spPr>
        <p:txBody>
          <a:bodyPr wrap="none" rtlCol="0">
            <a:spAutoFit/>
          </a:bodyPr>
          <a:lstStyle/>
          <a:p>
            <a:r>
              <a:rPr lang="fr-FR" b="1" dirty="0" smtClean="0">
                <a:solidFill>
                  <a:schemeClr val="accent5">
                    <a:lumMod val="75000"/>
                  </a:schemeClr>
                </a:solidFill>
              </a:rPr>
              <a:t>X</a:t>
            </a:r>
            <a:endParaRPr lang="fr-FR" b="1" dirty="0">
              <a:solidFill>
                <a:schemeClr val="accent5">
                  <a:lumMod val="75000"/>
                </a:schemeClr>
              </a:solidFill>
            </a:endParaRPr>
          </a:p>
        </p:txBody>
      </p:sp>
      <p:sp>
        <p:nvSpPr>
          <p:cNvPr id="85" name="Rectangle 84"/>
          <p:cNvSpPr/>
          <p:nvPr/>
        </p:nvSpPr>
        <p:spPr>
          <a:xfrm>
            <a:off x="2706620" y="1420590"/>
            <a:ext cx="2267409" cy="1359613"/>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6" name="ZoneTexte 85"/>
          <p:cNvSpPr txBox="1"/>
          <p:nvPr/>
        </p:nvSpPr>
        <p:spPr>
          <a:xfrm>
            <a:off x="2699792" y="1429129"/>
            <a:ext cx="311304" cy="369332"/>
          </a:xfrm>
          <a:prstGeom prst="rect">
            <a:avLst/>
          </a:prstGeom>
          <a:noFill/>
        </p:spPr>
        <p:txBody>
          <a:bodyPr wrap="none" rtlCol="0">
            <a:spAutoFit/>
          </a:bodyPr>
          <a:lstStyle/>
          <a:p>
            <a:r>
              <a:rPr lang="fr-FR" b="1" dirty="0" smtClean="0">
                <a:solidFill>
                  <a:schemeClr val="accent2">
                    <a:lumMod val="75000"/>
                  </a:schemeClr>
                </a:solidFill>
              </a:rPr>
              <a:t>Y</a:t>
            </a:r>
            <a:endParaRPr lang="fr-FR" b="1" dirty="0">
              <a:solidFill>
                <a:schemeClr val="accent2">
                  <a:lumMod val="75000"/>
                </a:schemeClr>
              </a:solidFill>
            </a:endParaRPr>
          </a:p>
        </p:txBody>
      </p:sp>
      <p:pic>
        <p:nvPicPr>
          <p:cNvPr id="88" name="Image 8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3679" y="1940716"/>
            <a:ext cx="728000" cy="720000"/>
          </a:xfrm>
          <a:prstGeom prst="rect">
            <a:avLst/>
          </a:prstGeom>
        </p:spPr>
      </p:pic>
      <p:pic>
        <p:nvPicPr>
          <p:cNvPr id="89" name="Image 8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83759" y="1940716"/>
            <a:ext cx="728000" cy="720000"/>
          </a:xfrm>
          <a:prstGeom prst="rect">
            <a:avLst/>
          </a:prstGeom>
        </p:spPr>
      </p:pic>
      <p:sp>
        <p:nvSpPr>
          <p:cNvPr id="90" name="ZoneTexte 89"/>
          <p:cNvSpPr txBox="1"/>
          <p:nvPr/>
        </p:nvSpPr>
        <p:spPr>
          <a:xfrm>
            <a:off x="378364" y="1940856"/>
            <a:ext cx="588623" cy="369332"/>
          </a:xfrm>
          <a:prstGeom prst="rect">
            <a:avLst/>
          </a:prstGeom>
          <a:noFill/>
        </p:spPr>
        <p:txBody>
          <a:bodyPr wrap="none" rtlCol="0">
            <a:spAutoFit/>
          </a:bodyPr>
          <a:lstStyle/>
          <a:p>
            <a:pPr algn="r"/>
            <a:r>
              <a:rPr lang="fr-FR" dirty="0" smtClean="0"/>
              <a:t>DWI</a:t>
            </a:r>
            <a:endParaRPr lang="fr-FR" dirty="0"/>
          </a:p>
        </p:txBody>
      </p:sp>
      <p:pic>
        <p:nvPicPr>
          <p:cNvPr id="91" name="Image 90"/>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09778" y="1940856"/>
            <a:ext cx="740980" cy="719860"/>
          </a:xfrm>
          <a:prstGeom prst="rect">
            <a:avLst/>
          </a:prstGeom>
        </p:spPr>
      </p:pic>
      <p:pic>
        <p:nvPicPr>
          <p:cNvPr id="92" name="Image 91"/>
          <p:cNvPicPr>
            <a:picLocks noChangeAspect="1"/>
          </p:cNvPicPr>
          <p:nvPr/>
        </p:nvPicPr>
        <p:blipFill rotWithShape="1">
          <a:blip r:embed="rId22" cstate="email">
            <a:extLst>
              <a:ext uri="{28A0092B-C50C-407E-A947-70E740481C1C}">
                <a14:useLocalDpi xmlns:a14="http://schemas.microsoft.com/office/drawing/2010/main"/>
              </a:ext>
            </a:extLst>
          </a:blip>
          <a:srcRect l="17324" t="7361" r="11979" b="23956"/>
          <a:stretch/>
        </p:blipFill>
        <p:spPr>
          <a:xfrm>
            <a:off x="4150758" y="1940716"/>
            <a:ext cx="740980" cy="719861"/>
          </a:xfrm>
          <a:prstGeom prst="rect">
            <a:avLst/>
          </a:prstGeom>
        </p:spPr>
      </p:pic>
      <p:sp>
        <p:nvSpPr>
          <p:cNvPr id="93" name="ZoneTexte 92"/>
          <p:cNvSpPr txBox="1"/>
          <p:nvPr/>
        </p:nvSpPr>
        <p:spPr>
          <a:xfrm>
            <a:off x="2706620" y="1940856"/>
            <a:ext cx="704039" cy="369332"/>
          </a:xfrm>
          <a:prstGeom prst="rect">
            <a:avLst/>
          </a:prstGeom>
          <a:noFill/>
        </p:spPr>
        <p:txBody>
          <a:bodyPr wrap="none" rtlCol="0">
            <a:spAutoFit/>
          </a:bodyPr>
          <a:lstStyle/>
          <a:p>
            <a:pPr algn="r"/>
            <a:r>
              <a:rPr lang="fr-FR" dirty="0" smtClean="0"/>
              <a:t>FLAIR</a:t>
            </a:r>
            <a:endParaRPr lang="fr-FR" dirty="0"/>
          </a:p>
        </p:txBody>
      </p:sp>
      <p:sp>
        <p:nvSpPr>
          <p:cNvPr id="94" name="ZoneTexte 93"/>
          <p:cNvSpPr txBox="1"/>
          <p:nvPr/>
        </p:nvSpPr>
        <p:spPr>
          <a:xfrm>
            <a:off x="209531" y="1420590"/>
            <a:ext cx="311304" cy="369332"/>
          </a:xfrm>
          <a:prstGeom prst="rect">
            <a:avLst/>
          </a:prstGeom>
          <a:noFill/>
        </p:spPr>
        <p:txBody>
          <a:bodyPr wrap="none" rtlCol="0">
            <a:spAutoFit/>
          </a:bodyPr>
          <a:lstStyle/>
          <a:p>
            <a:r>
              <a:rPr lang="fr-FR" b="1" dirty="0" smtClean="0">
                <a:solidFill>
                  <a:schemeClr val="accent5">
                    <a:lumMod val="75000"/>
                  </a:schemeClr>
                </a:solidFill>
              </a:rPr>
              <a:t>X</a:t>
            </a:r>
            <a:endParaRPr lang="fr-FR" b="1" dirty="0">
              <a:solidFill>
                <a:schemeClr val="accent5">
                  <a:lumMod val="75000"/>
                </a:schemeClr>
              </a:solidFill>
            </a:endParaRPr>
          </a:p>
        </p:txBody>
      </p:sp>
      <p:pic>
        <p:nvPicPr>
          <p:cNvPr id="96" name="Picture 2"/>
          <p:cNvPicPr>
            <a:picLocks noChangeAspect="1" noChangeArrowheads="1"/>
          </p:cNvPicPr>
          <p:nvPr/>
        </p:nvPicPr>
        <p:blipFill>
          <a:blip r:embed="rId24" cstate="email">
            <a:extLst>
              <a:ext uri="{28A0092B-C50C-407E-A947-70E740481C1C}">
                <a14:useLocalDpi xmlns:a14="http://schemas.microsoft.com/office/drawing/2010/main"/>
              </a:ext>
            </a:extLst>
          </a:blip>
          <a:stretch>
            <a:fillRect/>
          </a:stretch>
        </p:blipFill>
        <p:spPr bwMode="auto">
          <a:xfrm>
            <a:off x="5220072" y="2036153"/>
            <a:ext cx="3700038" cy="278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Rectangle 97"/>
          <p:cNvSpPr/>
          <p:nvPr/>
        </p:nvSpPr>
        <p:spPr>
          <a:xfrm>
            <a:off x="2706620" y="1421315"/>
            <a:ext cx="2267409" cy="1359613"/>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9" name="ZoneTexte 98"/>
          <p:cNvSpPr txBox="1"/>
          <p:nvPr/>
        </p:nvSpPr>
        <p:spPr>
          <a:xfrm>
            <a:off x="2699792" y="1429854"/>
            <a:ext cx="311304" cy="369332"/>
          </a:xfrm>
          <a:prstGeom prst="rect">
            <a:avLst/>
          </a:prstGeom>
          <a:noFill/>
        </p:spPr>
        <p:txBody>
          <a:bodyPr wrap="none" rtlCol="0">
            <a:spAutoFit/>
          </a:bodyPr>
          <a:lstStyle/>
          <a:p>
            <a:r>
              <a:rPr lang="fr-FR" b="1" dirty="0" smtClean="0">
                <a:solidFill>
                  <a:schemeClr val="accent2">
                    <a:lumMod val="75000"/>
                  </a:schemeClr>
                </a:solidFill>
              </a:rPr>
              <a:t>Y</a:t>
            </a:r>
            <a:endParaRPr lang="fr-FR" b="1" dirty="0">
              <a:solidFill>
                <a:schemeClr val="accent2">
                  <a:lumMod val="75000"/>
                </a:schemeClr>
              </a:solidFill>
            </a:endParaRPr>
          </a:p>
        </p:txBody>
      </p:sp>
      <p:pic>
        <p:nvPicPr>
          <p:cNvPr id="100" name="Image 9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3679" y="1941441"/>
            <a:ext cx="728000" cy="720000"/>
          </a:xfrm>
          <a:prstGeom prst="rect">
            <a:avLst/>
          </a:prstGeom>
        </p:spPr>
      </p:pic>
      <p:pic>
        <p:nvPicPr>
          <p:cNvPr id="101" name="Image 10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83759" y="1941441"/>
            <a:ext cx="728000" cy="720000"/>
          </a:xfrm>
          <a:prstGeom prst="rect">
            <a:avLst/>
          </a:prstGeom>
        </p:spPr>
      </p:pic>
      <p:sp>
        <p:nvSpPr>
          <p:cNvPr id="102" name="ZoneTexte 101"/>
          <p:cNvSpPr txBox="1"/>
          <p:nvPr/>
        </p:nvSpPr>
        <p:spPr>
          <a:xfrm>
            <a:off x="378364" y="1941581"/>
            <a:ext cx="588623" cy="369332"/>
          </a:xfrm>
          <a:prstGeom prst="rect">
            <a:avLst/>
          </a:prstGeom>
          <a:noFill/>
        </p:spPr>
        <p:txBody>
          <a:bodyPr wrap="none" rtlCol="0">
            <a:spAutoFit/>
          </a:bodyPr>
          <a:lstStyle/>
          <a:p>
            <a:pPr algn="r"/>
            <a:r>
              <a:rPr lang="fr-FR" dirty="0" smtClean="0"/>
              <a:t>DWI</a:t>
            </a:r>
            <a:endParaRPr lang="fr-FR" dirty="0"/>
          </a:p>
        </p:txBody>
      </p:sp>
      <p:pic>
        <p:nvPicPr>
          <p:cNvPr id="103" name="Image 102"/>
          <p:cNvPicPr>
            <a:picLocks noChangeAspect="1"/>
          </p:cNvPicPr>
          <p:nvPr/>
        </p:nvPicPr>
        <p:blipFill rotWithShape="1">
          <a:blip r:embed="rId12" cstate="email">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l="19023" t="7873" r="9266" b="20963"/>
          <a:stretch/>
        </p:blipFill>
        <p:spPr>
          <a:xfrm>
            <a:off x="963679" y="2661441"/>
            <a:ext cx="725538" cy="720000"/>
          </a:xfrm>
          <a:prstGeom prst="rect">
            <a:avLst/>
          </a:prstGeom>
        </p:spPr>
      </p:pic>
      <p:sp>
        <p:nvSpPr>
          <p:cNvPr id="105" name="ZoneTexte 104"/>
          <p:cNvSpPr txBox="1"/>
          <p:nvPr/>
        </p:nvSpPr>
        <p:spPr>
          <a:xfrm>
            <a:off x="436136" y="2661640"/>
            <a:ext cx="530851" cy="369332"/>
          </a:xfrm>
          <a:prstGeom prst="rect">
            <a:avLst/>
          </a:prstGeom>
          <a:noFill/>
        </p:spPr>
        <p:txBody>
          <a:bodyPr wrap="none" rtlCol="0">
            <a:spAutoFit/>
          </a:bodyPr>
          <a:lstStyle/>
          <a:p>
            <a:pPr algn="r"/>
            <a:r>
              <a:rPr lang="fr-FR" dirty="0" smtClean="0"/>
              <a:t>TTP</a:t>
            </a:r>
            <a:endParaRPr lang="fr-FR" dirty="0"/>
          </a:p>
        </p:txBody>
      </p:sp>
      <p:pic>
        <p:nvPicPr>
          <p:cNvPr id="106" name="Image 105"/>
          <p:cNvPicPr>
            <a:picLocks noChangeAspect="1"/>
          </p:cNvPicPr>
          <p:nvPr/>
        </p:nvPicPr>
        <p:blipFill rotWithShape="1">
          <a:blip r:embed="rId14" cstate="email">
            <a:extLst>
              <a:ext uri="{28A0092B-C50C-407E-A947-70E740481C1C}">
                <a14:useLocalDpi xmlns:a14="http://schemas.microsoft.com/office/drawing/2010/main"/>
              </a:ext>
            </a:extLst>
          </a:blip>
          <a:srcRect l="17958" t="4461" r="7929" b="22241"/>
          <a:stretch/>
        </p:blipFill>
        <p:spPr>
          <a:xfrm>
            <a:off x="963679" y="3361318"/>
            <a:ext cx="728000" cy="720000"/>
          </a:xfrm>
          <a:prstGeom prst="rect">
            <a:avLst/>
          </a:prstGeom>
        </p:spPr>
      </p:pic>
      <p:pic>
        <p:nvPicPr>
          <p:cNvPr id="107" name="Image 106"/>
          <p:cNvPicPr>
            <a:picLocks noChangeAspect="1"/>
          </p:cNvPicPr>
          <p:nvPr/>
        </p:nvPicPr>
        <p:blipFill rotWithShape="1">
          <a:blip r:embed="rId15" cstate="email">
            <a:extLst>
              <a:ext uri="{28A0092B-C50C-407E-A947-70E740481C1C}">
                <a14:useLocalDpi xmlns:a14="http://schemas.microsoft.com/office/drawing/2010/main"/>
              </a:ext>
            </a:extLst>
          </a:blip>
          <a:srcRect l="21280" t="8221" r="11210" b="24277"/>
          <a:stretch/>
        </p:blipFill>
        <p:spPr>
          <a:xfrm>
            <a:off x="1691678" y="3361318"/>
            <a:ext cx="720081" cy="720000"/>
          </a:xfrm>
          <a:prstGeom prst="rect">
            <a:avLst/>
          </a:prstGeom>
        </p:spPr>
      </p:pic>
      <p:sp>
        <p:nvSpPr>
          <p:cNvPr id="108" name="ZoneTexte 107"/>
          <p:cNvSpPr txBox="1"/>
          <p:nvPr/>
        </p:nvSpPr>
        <p:spPr>
          <a:xfrm>
            <a:off x="365183" y="3381601"/>
            <a:ext cx="609398" cy="369332"/>
          </a:xfrm>
          <a:prstGeom prst="rect">
            <a:avLst/>
          </a:prstGeom>
          <a:noFill/>
        </p:spPr>
        <p:txBody>
          <a:bodyPr wrap="none" rtlCol="0">
            <a:spAutoFit/>
          </a:bodyPr>
          <a:lstStyle/>
          <a:p>
            <a:pPr algn="r"/>
            <a:r>
              <a:rPr lang="fr-FR" dirty="0" smtClean="0"/>
              <a:t>MTT</a:t>
            </a:r>
            <a:endParaRPr lang="fr-FR" dirty="0"/>
          </a:p>
        </p:txBody>
      </p:sp>
      <p:pic>
        <p:nvPicPr>
          <p:cNvPr id="109" name="Image 108"/>
          <p:cNvPicPr>
            <a:picLocks noChangeAspect="1"/>
          </p:cNvPicPr>
          <p:nvPr/>
        </p:nvPicPr>
        <p:blipFill rotWithShape="1">
          <a:blip r:embed="rId16" cstate="email">
            <a:extLst>
              <a:ext uri="{28A0092B-C50C-407E-A947-70E740481C1C}">
                <a14:useLocalDpi xmlns:a14="http://schemas.microsoft.com/office/drawing/2010/main"/>
              </a:ext>
            </a:extLst>
          </a:blip>
          <a:srcRect l="18178" t="7513" r="10702" b="22982"/>
          <a:stretch/>
        </p:blipFill>
        <p:spPr>
          <a:xfrm>
            <a:off x="963679" y="4081318"/>
            <a:ext cx="736746" cy="720000"/>
          </a:xfrm>
          <a:prstGeom prst="rect">
            <a:avLst/>
          </a:prstGeom>
        </p:spPr>
      </p:pic>
      <p:pic>
        <p:nvPicPr>
          <p:cNvPr id="110" name="Image 109"/>
          <p:cNvPicPr>
            <a:picLocks noChangeAspect="1"/>
          </p:cNvPicPr>
          <p:nvPr/>
        </p:nvPicPr>
        <p:blipFill rotWithShape="1">
          <a:blip r:embed="rId17" cstate="email">
            <a:extLst>
              <a:ext uri="{28A0092B-C50C-407E-A947-70E740481C1C}">
                <a14:useLocalDpi xmlns:a14="http://schemas.microsoft.com/office/drawing/2010/main"/>
              </a:ext>
            </a:extLst>
          </a:blip>
          <a:srcRect l="20333" t="6773" r="10176" b="22914"/>
          <a:stretch/>
        </p:blipFill>
        <p:spPr>
          <a:xfrm>
            <a:off x="1700172" y="4081318"/>
            <a:ext cx="711587" cy="720000"/>
          </a:xfrm>
          <a:prstGeom prst="rect">
            <a:avLst/>
          </a:prstGeom>
        </p:spPr>
      </p:pic>
      <p:sp>
        <p:nvSpPr>
          <p:cNvPr id="111" name="ZoneTexte 110"/>
          <p:cNvSpPr txBox="1"/>
          <p:nvPr/>
        </p:nvSpPr>
        <p:spPr>
          <a:xfrm>
            <a:off x="424749" y="4081318"/>
            <a:ext cx="538930" cy="369332"/>
          </a:xfrm>
          <a:prstGeom prst="rect">
            <a:avLst/>
          </a:prstGeom>
          <a:noFill/>
        </p:spPr>
        <p:txBody>
          <a:bodyPr wrap="none" rtlCol="0">
            <a:spAutoFit/>
          </a:bodyPr>
          <a:lstStyle/>
          <a:p>
            <a:pPr algn="r"/>
            <a:r>
              <a:rPr lang="fr-FR" dirty="0" smtClean="0"/>
              <a:t>CBF</a:t>
            </a:r>
            <a:endParaRPr lang="fr-FR" dirty="0"/>
          </a:p>
        </p:txBody>
      </p:sp>
      <p:pic>
        <p:nvPicPr>
          <p:cNvPr id="112" name="Image 111"/>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09778" y="1941581"/>
            <a:ext cx="740980" cy="719860"/>
          </a:xfrm>
          <a:prstGeom prst="rect">
            <a:avLst/>
          </a:prstGeom>
        </p:spPr>
      </p:pic>
      <p:pic>
        <p:nvPicPr>
          <p:cNvPr id="113" name="Image 112"/>
          <p:cNvPicPr>
            <a:picLocks noChangeAspect="1"/>
          </p:cNvPicPr>
          <p:nvPr/>
        </p:nvPicPr>
        <p:blipFill rotWithShape="1">
          <a:blip r:embed="rId22" cstate="email">
            <a:extLst>
              <a:ext uri="{28A0092B-C50C-407E-A947-70E740481C1C}">
                <a14:useLocalDpi xmlns:a14="http://schemas.microsoft.com/office/drawing/2010/main"/>
              </a:ext>
            </a:extLst>
          </a:blip>
          <a:srcRect l="17324" t="7361" r="11979" b="23956"/>
          <a:stretch/>
        </p:blipFill>
        <p:spPr>
          <a:xfrm>
            <a:off x="4150758" y="1941441"/>
            <a:ext cx="740980" cy="719861"/>
          </a:xfrm>
          <a:prstGeom prst="rect">
            <a:avLst/>
          </a:prstGeom>
        </p:spPr>
      </p:pic>
      <p:sp>
        <p:nvSpPr>
          <p:cNvPr id="114" name="ZoneTexte 113"/>
          <p:cNvSpPr txBox="1"/>
          <p:nvPr/>
        </p:nvSpPr>
        <p:spPr>
          <a:xfrm>
            <a:off x="2706620" y="1941581"/>
            <a:ext cx="704039" cy="369332"/>
          </a:xfrm>
          <a:prstGeom prst="rect">
            <a:avLst/>
          </a:prstGeom>
          <a:noFill/>
        </p:spPr>
        <p:txBody>
          <a:bodyPr wrap="none" rtlCol="0">
            <a:spAutoFit/>
          </a:bodyPr>
          <a:lstStyle/>
          <a:p>
            <a:pPr algn="r"/>
            <a:r>
              <a:rPr lang="fr-FR" dirty="0" smtClean="0"/>
              <a:t>FLAIR</a:t>
            </a:r>
            <a:endParaRPr lang="fr-FR" dirty="0"/>
          </a:p>
        </p:txBody>
      </p:sp>
      <p:sp>
        <p:nvSpPr>
          <p:cNvPr id="115" name="ZoneTexte 114"/>
          <p:cNvSpPr txBox="1"/>
          <p:nvPr/>
        </p:nvSpPr>
        <p:spPr>
          <a:xfrm>
            <a:off x="209531" y="1421315"/>
            <a:ext cx="311304" cy="369332"/>
          </a:xfrm>
          <a:prstGeom prst="rect">
            <a:avLst/>
          </a:prstGeom>
          <a:noFill/>
        </p:spPr>
        <p:txBody>
          <a:bodyPr wrap="none" rtlCol="0">
            <a:spAutoFit/>
          </a:bodyPr>
          <a:lstStyle/>
          <a:p>
            <a:r>
              <a:rPr lang="fr-FR" b="1" dirty="0" smtClean="0">
                <a:solidFill>
                  <a:schemeClr val="accent5">
                    <a:lumMod val="75000"/>
                  </a:schemeClr>
                </a:solidFill>
              </a:rPr>
              <a:t>X</a:t>
            </a:r>
            <a:endParaRPr lang="fr-FR" b="1" dirty="0">
              <a:solidFill>
                <a:schemeClr val="accent5">
                  <a:lumMod val="75000"/>
                </a:schemeClr>
              </a:solidFill>
            </a:endParaRPr>
          </a:p>
        </p:txBody>
      </p:sp>
      <p:pic>
        <p:nvPicPr>
          <p:cNvPr id="116" name="Image 115"/>
          <p:cNvPicPr>
            <a:picLocks noChangeAspect="1"/>
          </p:cNvPicPr>
          <p:nvPr/>
        </p:nvPicPr>
        <p:blipFill rotWithShape="1">
          <a:blip r:embed="rId18" cstate="email">
            <a:extLst>
              <a:ext uri="{BEBA8EAE-BF5A-486C-A8C5-ECC9F3942E4B}">
                <a14:imgProps xmlns:a14="http://schemas.microsoft.com/office/drawing/2010/main">
                  <a14:imgLayer r:embed="rId19">
                    <a14:imgEffect>
                      <a14:brightnessContrast bright="40000" contrast="-20000"/>
                    </a14:imgEffect>
                  </a14:imgLayer>
                </a14:imgProps>
              </a:ext>
              <a:ext uri="{28A0092B-C50C-407E-A947-70E740481C1C}">
                <a14:useLocalDpi xmlns:a14="http://schemas.microsoft.com/office/drawing/2010/main"/>
              </a:ext>
            </a:extLst>
          </a:blip>
          <a:srcRect l="16812" t="6883" r="11800" b="23613"/>
          <a:stretch/>
        </p:blipFill>
        <p:spPr>
          <a:xfrm>
            <a:off x="963679" y="4797312"/>
            <a:ext cx="739512" cy="720000"/>
          </a:xfrm>
          <a:prstGeom prst="rect">
            <a:avLst/>
          </a:prstGeom>
        </p:spPr>
      </p:pic>
      <p:pic>
        <p:nvPicPr>
          <p:cNvPr id="117" name="Image 116"/>
          <p:cNvPicPr>
            <a:picLocks noChangeAspect="1"/>
          </p:cNvPicPr>
          <p:nvPr/>
        </p:nvPicPr>
        <p:blipFill rotWithShape="1">
          <a:blip r:embed="rId20" cstate="email">
            <a:extLst>
              <a:ext uri="{28A0092B-C50C-407E-A947-70E740481C1C}">
                <a14:useLocalDpi xmlns:a14="http://schemas.microsoft.com/office/drawing/2010/main"/>
              </a:ext>
            </a:extLst>
          </a:blip>
          <a:srcRect l="19543" t="8368" r="10288" b="23744"/>
          <a:stretch/>
        </p:blipFill>
        <p:spPr>
          <a:xfrm>
            <a:off x="1667572" y="4797312"/>
            <a:ext cx="744187" cy="720000"/>
          </a:xfrm>
          <a:prstGeom prst="rect">
            <a:avLst/>
          </a:prstGeom>
        </p:spPr>
      </p:pic>
      <p:sp>
        <p:nvSpPr>
          <p:cNvPr id="118" name="ZoneTexte 117"/>
          <p:cNvSpPr txBox="1"/>
          <p:nvPr/>
        </p:nvSpPr>
        <p:spPr>
          <a:xfrm>
            <a:off x="216359" y="4801318"/>
            <a:ext cx="747320" cy="369332"/>
          </a:xfrm>
          <a:prstGeom prst="rect">
            <a:avLst/>
          </a:prstGeom>
          <a:noFill/>
        </p:spPr>
        <p:txBody>
          <a:bodyPr wrap="none" rtlCol="0">
            <a:spAutoFit/>
          </a:bodyPr>
          <a:lstStyle/>
          <a:p>
            <a:pPr algn="r"/>
            <a:r>
              <a:rPr lang="fr-FR" dirty="0" smtClean="0"/>
              <a:t>TMAX</a:t>
            </a:r>
            <a:endParaRPr lang="fr-FR" dirty="0"/>
          </a:p>
        </p:txBody>
      </p:sp>
      <p:pic>
        <p:nvPicPr>
          <p:cNvPr id="119" name="Image 118"/>
          <p:cNvPicPr>
            <a:picLocks noChangeAspect="1"/>
          </p:cNvPicPr>
          <p:nvPr/>
        </p:nvPicPr>
        <p:blipFill rotWithShape="1">
          <a:blip r:embed="rId25" cstate="email">
            <a:extLst>
              <a:ext uri="{28A0092B-C50C-407E-A947-70E740481C1C}">
                <a14:useLocalDpi xmlns:a14="http://schemas.microsoft.com/office/drawing/2010/main"/>
              </a:ext>
            </a:extLst>
          </a:blip>
          <a:srcRect l="15399" t="8642" r="13442" b="22669"/>
          <a:stretch/>
        </p:blipFill>
        <p:spPr>
          <a:xfrm>
            <a:off x="963678" y="5517312"/>
            <a:ext cx="739513" cy="720000"/>
          </a:xfrm>
          <a:prstGeom prst="rect">
            <a:avLst/>
          </a:prstGeom>
        </p:spPr>
      </p:pic>
      <p:pic>
        <p:nvPicPr>
          <p:cNvPr id="120" name="Image 119"/>
          <p:cNvPicPr>
            <a:picLocks noChangeAspect="1"/>
          </p:cNvPicPr>
          <p:nvPr/>
        </p:nvPicPr>
        <p:blipFill rotWithShape="1">
          <a:blip r:embed="rId26" cstate="email">
            <a:extLst>
              <a:ext uri="{28A0092B-C50C-407E-A947-70E740481C1C}">
                <a14:useLocalDpi xmlns:a14="http://schemas.microsoft.com/office/drawing/2010/main"/>
              </a:ext>
            </a:extLst>
          </a:blip>
          <a:srcRect l="19216" t="7335" r="9227" b="21896"/>
          <a:stretch/>
        </p:blipFill>
        <p:spPr>
          <a:xfrm>
            <a:off x="1683760" y="5517312"/>
            <a:ext cx="728000" cy="720000"/>
          </a:xfrm>
          <a:prstGeom prst="rect">
            <a:avLst/>
          </a:prstGeom>
        </p:spPr>
      </p:pic>
      <p:sp>
        <p:nvSpPr>
          <p:cNvPr id="121" name="ZoneTexte 120"/>
          <p:cNvSpPr txBox="1"/>
          <p:nvPr/>
        </p:nvSpPr>
        <p:spPr>
          <a:xfrm>
            <a:off x="409269" y="5517312"/>
            <a:ext cx="561757" cy="369332"/>
          </a:xfrm>
          <a:prstGeom prst="rect">
            <a:avLst/>
          </a:prstGeom>
          <a:noFill/>
        </p:spPr>
        <p:txBody>
          <a:bodyPr wrap="none" rtlCol="0">
            <a:spAutoFit/>
          </a:bodyPr>
          <a:lstStyle/>
          <a:p>
            <a:pPr algn="r"/>
            <a:r>
              <a:rPr lang="fr-FR" dirty="0" smtClean="0"/>
              <a:t>CBV</a:t>
            </a:r>
            <a:endParaRPr lang="fr-FR" dirty="0"/>
          </a:p>
        </p:txBody>
      </p:sp>
      <p:sp>
        <p:nvSpPr>
          <p:cNvPr id="122" name="Sous-titre 2"/>
          <p:cNvSpPr txBox="1">
            <a:spLocks/>
          </p:cNvSpPr>
          <p:nvPr/>
        </p:nvSpPr>
        <p:spPr>
          <a:xfrm>
            <a:off x="2820" y="332656"/>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a:ln w="11430"/>
                <a:solidFill>
                  <a:srgbClr val="F79646">
                    <a:lumMod val="75000"/>
                  </a:srgbClr>
                </a:solidFill>
              </a:rPr>
              <a:t>GAIN DE PRÉDICTIBILITÉ À INTÉGRER DE MULTIPLES COMPOSANTES</a:t>
            </a:r>
          </a:p>
        </p:txBody>
      </p:sp>
      <p:sp>
        <p:nvSpPr>
          <p:cNvPr id="123" name="Titre 1"/>
          <p:cNvSpPr txBox="1">
            <a:spLocks/>
          </p:cNvSpPr>
          <p:nvPr/>
        </p:nvSpPr>
        <p:spPr>
          <a:xfrm>
            <a:off x="0" y="1"/>
            <a:ext cx="9144000" cy="404663"/>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400" spc="150" dirty="0">
                <a:ln w="11430"/>
                <a:solidFill>
                  <a:srgbClr val="C0504D">
                    <a:lumMod val="75000"/>
                  </a:srgbClr>
                </a:solidFill>
                <a:effectLst>
                  <a:outerShdw blurRad="25400" algn="tl" rotWithShape="0">
                    <a:srgbClr val="000000">
                      <a:alpha val="43000"/>
                    </a:srgbClr>
                  </a:outerShdw>
                </a:effectLst>
              </a:rPr>
              <a:t>OUTILS DE LA THÉORIE DE </a:t>
            </a:r>
            <a:r>
              <a:rPr lang="fr-FR" sz="2400" spc="150" dirty="0" smtClean="0">
                <a:ln w="11430"/>
                <a:solidFill>
                  <a:srgbClr val="C0504D">
                    <a:lumMod val="75000"/>
                  </a:srgbClr>
                </a:solidFill>
                <a:effectLst>
                  <a:outerShdw blurRad="25400" algn="tl" rotWithShape="0">
                    <a:srgbClr val="000000">
                      <a:alpha val="43000"/>
                    </a:srgbClr>
                  </a:outerShdw>
                </a:effectLst>
              </a:rPr>
              <a:t>L’INFORMATION</a:t>
            </a:r>
            <a:endParaRPr lang="fr-FR" sz="2400" spc="150" dirty="0">
              <a:ln w="11430"/>
              <a:solidFill>
                <a:srgbClr val="C0504D">
                  <a:lumMod val="75000"/>
                </a:srgbClr>
              </a:solidFill>
              <a:effectLst>
                <a:outerShdw blurRad="25400" algn="tl" rotWithShape="0">
                  <a:srgbClr val="000000">
                    <a:alpha val="43000"/>
                  </a:srgbClr>
                </a:outerShdw>
              </a:effectLst>
            </a:endParaRPr>
          </a:p>
        </p:txBody>
      </p:sp>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7"/>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259277783"/>
      </p:ext>
    </p:extLst>
  </p:cSld>
  <p:clrMapOvr>
    <a:masterClrMapping/>
  </p:clrMapOvr>
  <mc:AlternateContent xmlns:mc="http://schemas.openxmlformats.org/markup-compatibility/2006">
    <mc:Choice xmlns:p14="http://schemas.microsoft.com/office/powerpoint/2010/main" Requires="p14">
      <p:transition spd="slow" p14:dur="2000" advTm="67377"/>
    </mc:Choice>
    <mc:Fallback>
      <p:transition spd="slow" advTm="67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7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7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3"/>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7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7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7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8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81"/>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8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8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84"/>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54"/>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55"/>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56"/>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57"/>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58"/>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5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60"/>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61"/>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62"/>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63"/>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6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65"/>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66"/>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67"/>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68"/>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69"/>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70"/>
                                        </p:tgtEl>
                                        <p:attrNameLst>
                                          <p:attrName>style.visibility</p:attrName>
                                        </p:attrNameLst>
                                      </p:cBhvr>
                                      <p:to>
                                        <p:strVal val="hidden"/>
                                      </p:to>
                                    </p:set>
                                  </p:childTnLst>
                                </p:cTn>
                              </p:par>
                              <p:par>
                                <p:cTn id="159" presetID="1" presetClass="entr" presetSubtype="0" fill="hold" grpId="0" nodeType="withEffect">
                                  <p:stCondLst>
                                    <p:cond delay="0"/>
                                  </p:stCondLst>
                                  <p:childTnLst>
                                    <p:set>
                                      <p:cBhvr>
                                        <p:cTn id="160" dur="1" fill="hold">
                                          <p:stCondLst>
                                            <p:cond delay="0"/>
                                          </p:stCondLst>
                                        </p:cTn>
                                        <p:tgtEl>
                                          <p:spTgt spid="3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5"/>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36"/>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3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38"/>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9"/>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40"/>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4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42"/>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43"/>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44"/>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45"/>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4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4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48"/>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4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50"/>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5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52"/>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53"/>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4"/>
                                        </p:tgtEl>
                                        <p:attrNameLst>
                                          <p:attrName>style.visibility</p:attrName>
                                        </p:attrNameLst>
                                      </p:cBhvr>
                                      <p:to>
                                        <p:strVal val="hidden"/>
                                      </p:to>
                                    </p:set>
                                  </p:childTnLst>
                                </p:cTn>
                              </p:par>
                              <p:par>
                                <p:cTn id="203" presetID="1" presetClass="exit" presetSubtype="0" fill="hold" grpId="1" nodeType="withEffect">
                                  <p:stCondLst>
                                    <p:cond delay="0"/>
                                  </p:stCondLst>
                                  <p:childTnLst>
                                    <p:set>
                                      <p:cBhvr>
                                        <p:cTn id="204" dur="1" fill="hold">
                                          <p:stCondLst>
                                            <p:cond delay="0"/>
                                          </p:stCondLst>
                                        </p:cTn>
                                        <p:tgtEl>
                                          <p:spTgt spid="35"/>
                                        </p:tgtEl>
                                        <p:attrNameLst>
                                          <p:attrName>style.visibility</p:attrName>
                                        </p:attrNameLst>
                                      </p:cBhvr>
                                      <p:to>
                                        <p:strVal val="hidden"/>
                                      </p:to>
                                    </p:set>
                                  </p:childTnLst>
                                </p:cTn>
                              </p:par>
                              <p:par>
                                <p:cTn id="205" presetID="1" presetClass="exit" presetSubtype="0" fill="hold" grpId="1" nodeType="withEffect">
                                  <p:stCondLst>
                                    <p:cond delay="0"/>
                                  </p:stCondLst>
                                  <p:childTnLst>
                                    <p:set>
                                      <p:cBhvr>
                                        <p:cTn id="206" dur="1" fill="hold">
                                          <p:stCondLst>
                                            <p:cond delay="0"/>
                                          </p:stCondLst>
                                        </p:cTn>
                                        <p:tgtEl>
                                          <p:spTgt spid="36"/>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37"/>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xit" presetSubtype="0" fill="hold" grpId="1" nodeType="withEffect">
                                  <p:stCondLst>
                                    <p:cond delay="0"/>
                                  </p:stCondLst>
                                  <p:childTnLst>
                                    <p:set>
                                      <p:cBhvr>
                                        <p:cTn id="212" dur="1" fill="hold">
                                          <p:stCondLst>
                                            <p:cond delay="0"/>
                                          </p:stCondLst>
                                        </p:cTn>
                                        <p:tgtEl>
                                          <p:spTgt spid="39"/>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40"/>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41"/>
                                        </p:tgtEl>
                                        <p:attrNameLst>
                                          <p:attrName>style.visibility</p:attrName>
                                        </p:attrNameLst>
                                      </p:cBhvr>
                                      <p:to>
                                        <p:strVal val="hidden"/>
                                      </p:to>
                                    </p:set>
                                  </p:childTnLst>
                                </p:cTn>
                              </p:par>
                              <p:par>
                                <p:cTn id="217" presetID="1" presetClass="exit" presetSubtype="0" fill="hold" grpId="1" nodeType="withEffect">
                                  <p:stCondLst>
                                    <p:cond delay="0"/>
                                  </p:stCondLst>
                                  <p:childTnLst>
                                    <p:set>
                                      <p:cBhvr>
                                        <p:cTn id="218" dur="1" fill="hold">
                                          <p:stCondLst>
                                            <p:cond delay="0"/>
                                          </p:stCondLst>
                                        </p:cTn>
                                        <p:tgtEl>
                                          <p:spTgt spid="42"/>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43"/>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44"/>
                                        </p:tgtEl>
                                        <p:attrNameLst>
                                          <p:attrName>style.visibility</p:attrName>
                                        </p:attrNameLst>
                                      </p:cBhvr>
                                      <p:to>
                                        <p:strVal val="hidden"/>
                                      </p:to>
                                    </p:set>
                                  </p:childTnLst>
                                </p:cTn>
                              </p:par>
                              <p:par>
                                <p:cTn id="223" presetID="1" presetClass="exit" presetSubtype="0" fill="hold" grpId="1" nodeType="withEffect">
                                  <p:stCondLst>
                                    <p:cond delay="0"/>
                                  </p:stCondLst>
                                  <p:childTnLst>
                                    <p:set>
                                      <p:cBhvr>
                                        <p:cTn id="224" dur="1" fill="hold">
                                          <p:stCondLst>
                                            <p:cond delay="0"/>
                                          </p:stCondLst>
                                        </p:cTn>
                                        <p:tgtEl>
                                          <p:spTgt spid="45"/>
                                        </p:tgtEl>
                                        <p:attrNameLst>
                                          <p:attrName>style.visibility</p:attrName>
                                        </p:attrNameLst>
                                      </p:cBhvr>
                                      <p:to>
                                        <p:strVal val="hidden"/>
                                      </p:to>
                                    </p:set>
                                  </p:childTnLst>
                                </p:cTn>
                              </p:par>
                              <p:par>
                                <p:cTn id="225" presetID="1" presetClass="exit" presetSubtype="0" fill="hold" nodeType="withEffect">
                                  <p:stCondLst>
                                    <p:cond delay="0"/>
                                  </p:stCondLst>
                                  <p:childTnLst>
                                    <p:set>
                                      <p:cBhvr>
                                        <p:cTn id="226" dur="1" fill="hold">
                                          <p:stCondLst>
                                            <p:cond delay="0"/>
                                          </p:stCondLst>
                                        </p:cTn>
                                        <p:tgtEl>
                                          <p:spTgt spid="46"/>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47"/>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48"/>
                                        </p:tgtEl>
                                        <p:attrNameLst>
                                          <p:attrName>style.visibility</p:attrName>
                                        </p:attrNameLst>
                                      </p:cBhvr>
                                      <p:to>
                                        <p:strVal val="hidden"/>
                                      </p:to>
                                    </p:set>
                                  </p:childTnLst>
                                </p:cTn>
                              </p:par>
                              <p:par>
                                <p:cTn id="231" presetID="1" presetClass="exit" presetSubtype="0" fill="hold" nodeType="withEffect">
                                  <p:stCondLst>
                                    <p:cond delay="0"/>
                                  </p:stCondLst>
                                  <p:childTnLst>
                                    <p:set>
                                      <p:cBhvr>
                                        <p:cTn id="232" dur="1" fill="hold">
                                          <p:stCondLst>
                                            <p:cond delay="0"/>
                                          </p:stCondLst>
                                        </p:cTn>
                                        <p:tgtEl>
                                          <p:spTgt spid="49"/>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50"/>
                                        </p:tgtEl>
                                        <p:attrNameLst>
                                          <p:attrName>style.visibility</p:attrName>
                                        </p:attrNameLst>
                                      </p:cBhvr>
                                      <p:to>
                                        <p:strVal val="hidden"/>
                                      </p:to>
                                    </p:set>
                                  </p:childTnLst>
                                </p:cTn>
                              </p:par>
                              <p:par>
                                <p:cTn id="235" presetID="1" presetClass="exit" presetSubtype="0" fill="hold" grpId="1" nodeType="withEffect">
                                  <p:stCondLst>
                                    <p:cond delay="0"/>
                                  </p:stCondLst>
                                  <p:childTnLst>
                                    <p:set>
                                      <p:cBhvr>
                                        <p:cTn id="236" dur="1" fill="hold">
                                          <p:stCondLst>
                                            <p:cond delay="0"/>
                                          </p:stCondLst>
                                        </p:cTn>
                                        <p:tgtEl>
                                          <p:spTgt spid="51"/>
                                        </p:tgtEl>
                                        <p:attrNameLst>
                                          <p:attrName>style.visibility</p:attrName>
                                        </p:attrNameLst>
                                      </p:cBhvr>
                                      <p:to>
                                        <p:strVal val="hidden"/>
                                      </p:to>
                                    </p:set>
                                  </p:childTnLst>
                                </p:cTn>
                              </p:par>
                              <p:par>
                                <p:cTn id="237" presetID="1" presetClass="exit" presetSubtype="0" fill="hold" grpId="1" nodeType="withEffect">
                                  <p:stCondLst>
                                    <p:cond delay="0"/>
                                  </p:stCondLst>
                                  <p:childTnLst>
                                    <p:set>
                                      <p:cBhvr>
                                        <p:cTn id="238" dur="1" fill="hold">
                                          <p:stCondLst>
                                            <p:cond delay="0"/>
                                          </p:stCondLst>
                                        </p:cTn>
                                        <p:tgtEl>
                                          <p:spTgt spid="52"/>
                                        </p:tgtEl>
                                        <p:attrNameLst>
                                          <p:attrName>style.visibility</p:attrName>
                                        </p:attrNameLst>
                                      </p:cBhvr>
                                      <p:to>
                                        <p:strVal val="hidden"/>
                                      </p:to>
                                    </p:set>
                                  </p:childTnLst>
                                </p:cTn>
                              </p:par>
                              <p:par>
                                <p:cTn id="239" presetID="1" presetClass="exit" presetSubtype="0" fill="hold" nodeType="withEffect">
                                  <p:stCondLst>
                                    <p:cond delay="0"/>
                                  </p:stCondLst>
                                  <p:childTnLst>
                                    <p:set>
                                      <p:cBhvr>
                                        <p:cTn id="240" dur="1" fill="hold">
                                          <p:stCondLst>
                                            <p:cond delay="0"/>
                                          </p:stCondLst>
                                        </p:cTn>
                                        <p:tgtEl>
                                          <p:spTgt spid="53"/>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2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0"/>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7"/>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3"/>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7"/>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9"/>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0"/>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1"/>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2"/>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3"/>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4"/>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5"/>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6"/>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7"/>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8"/>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9"/>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0"/>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24"/>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2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6"/>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8"/>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31"/>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nodeType="clickEffect">
                                  <p:stCondLst>
                                    <p:cond delay="0"/>
                                  </p:stCondLst>
                                  <p:childTnLst>
                                    <p:set>
                                      <p:cBhvr>
                                        <p:cTn id="290" dur="1" fill="hold">
                                          <p:stCondLst>
                                            <p:cond delay="0"/>
                                          </p:stCondLst>
                                        </p:cTn>
                                        <p:tgtEl>
                                          <p:spTgt spid="96"/>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97"/>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98"/>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99"/>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100"/>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101"/>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02"/>
                                        </p:tgtEl>
                                        <p:attrNameLst>
                                          <p:attrName>style.visibility</p:attrName>
                                        </p:attrNameLst>
                                      </p:cBhvr>
                                      <p:to>
                                        <p:strVal val="visible"/>
                                      </p:to>
                                    </p:set>
                                  </p:childTnLst>
                                </p:cTn>
                              </p:par>
                              <p:par>
                                <p:cTn id="303" presetID="1" presetClass="entr" presetSubtype="0" fill="hold" nodeType="withEffect">
                                  <p:stCondLst>
                                    <p:cond delay="0"/>
                                  </p:stCondLst>
                                  <p:childTnLst>
                                    <p:set>
                                      <p:cBhvr>
                                        <p:cTn id="304" dur="1" fill="hold">
                                          <p:stCondLst>
                                            <p:cond delay="0"/>
                                          </p:stCondLst>
                                        </p:cTn>
                                        <p:tgtEl>
                                          <p:spTgt spid="103"/>
                                        </p:tgtEl>
                                        <p:attrNameLst>
                                          <p:attrName>style.visibility</p:attrName>
                                        </p:attrNameLst>
                                      </p:cBhvr>
                                      <p:to>
                                        <p:strVal val="visible"/>
                                      </p:to>
                                    </p:set>
                                  </p:childTnLst>
                                </p:cTn>
                              </p:par>
                              <p:par>
                                <p:cTn id="305" presetID="1" presetClass="entr" presetSubtype="0" fill="hold" nodeType="withEffect">
                                  <p:stCondLst>
                                    <p:cond delay="0"/>
                                  </p:stCondLst>
                                  <p:childTnLst>
                                    <p:set>
                                      <p:cBhvr>
                                        <p:cTn id="306" dur="1" fill="hold">
                                          <p:stCondLst>
                                            <p:cond delay="0"/>
                                          </p:stCondLst>
                                        </p:cTn>
                                        <p:tgtEl>
                                          <p:spTgt spid="104"/>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05"/>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106"/>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107"/>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08"/>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109"/>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110"/>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111"/>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12"/>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13"/>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114"/>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115"/>
                                        </p:tgtEl>
                                        <p:attrNameLst>
                                          <p:attrName>style.visibility</p:attrName>
                                        </p:attrNameLst>
                                      </p:cBhvr>
                                      <p:to>
                                        <p:strVal val="visible"/>
                                      </p:to>
                                    </p:set>
                                  </p:childTnLst>
                                </p:cTn>
                              </p:par>
                              <p:par>
                                <p:cTn id="329" presetID="1" presetClass="entr" presetSubtype="0" fill="hold" nodeType="withEffect">
                                  <p:stCondLst>
                                    <p:cond delay="0"/>
                                  </p:stCondLst>
                                  <p:childTnLst>
                                    <p:set>
                                      <p:cBhvr>
                                        <p:cTn id="330" dur="1" fill="hold">
                                          <p:stCondLst>
                                            <p:cond delay="0"/>
                                          </p:stCondLst>
                                        </p:cTn>
                                        <p:tgtEl>
                                          <p:spTgt spid="116"/>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0"/>
                                          </p:stCondLst>
                                        </p:cTn>
                                        <p:tgtEl>
                                          <p:spTgt spid="117"/>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118"/>
                                        </p:tgtEl>
                                        <p:attrNameLst>
                                          <p:attrName>style.visibility</p:attrName>
                                        </p:attrNameLst>
                                      </p:cBhvr>
                                      <p:to>
                                        <p:strVal val="visible"/>
                                      </p:to>
                                    </p:set>
                                  </p:childTnLst>
                                </p:cTn>
                              </p:par>
                              <p:par>
                                <p:cTn id="335" presetID="1" presetClass="entr" presetSubtype="0" fill="hold" nodeType="withEffect">
                                  <p:stCondLst>
                                    <p:cond delay="0"/>
                                  </p:stCondLst>
                                  <p:childTnLst>
                                    <p:set>
                                      <p:cBhvr>
                                        <p:cTn id="336" dur="1" fill="hold">
                                          <p:stCondLst>
                                            <p:cond delay="0"/>
                                          </p:stCondLst>
                                        </p:cTn>
                                        <p:tgtEl>
                                          <p:spTgt spid="119"/>
                                        </p:tgtEl>
                                        <p:attrNameLst>
                                          <p:attrName>style.visibility</p:attrName>
                                        </p:attrNameLst>
                                      </p:cBhvr>
                                      <p:to>
                                        <p:strVal val="visible"/>
                                      </p:to>
                                    </p:set>
                                  </p:childTnLst>
                                </p:cTn>
                              </p:par>
                              <p:par>
                                <p:cTn id="337" presetID="1" presetClass="entr" presetSubtype="0" fill="hold" nodeType="withEffect">
                                  <p:stCondLst>
                                    <p:cond delay="0"/>
                                  </p:stCondLst>
                                  <p:childTnLst>
                                    <p:set>
                                      <p:cBhvr>
                                        <p:cTn id="338" dur="1" fill="hold">
                                          <p:stCondLst>
                                            <p:cond delay="0"/>
                                          </p:stCondLst>
                                        </p:cTn>
                                        <p:tgtEl>
                                          <p:spTgt spid="120"/>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1" fill="hold" display="0">
                  <p:stCondLst>
                    <p:cond delay="indefinite"/>
                  </p:stCondLst>
                  <p:endCondLst>
                    <p:cond evt="onStopAudio" delay="0">
                      <p:tgtEl>
                        <p:sldTgt/>
                      </p:tgtEl>
                    </p:cond>
                  </p:endCondLst>
                </p:cTn>
                <p:tgtEl>
                  <p:spTgt spid="2"/>
                </p:tgtEl>
              </p:cMediaNode>
            </p:audio>
          </p:childTnLst>
        </p:cTn>
      </p:par>
    </p:tnLst>
    <p:bldLst>
      <p:bldP spid="73" grpId="0" animBg="1"/>
      <p:bldP spid="73" grpId="1" animBg="1"/>
      <p:bldP spid="56" grpId="0" animBg="1"/>
      <p:bldP spid="56" grpId="1" animBg="1"/>
      <p:bldP spid="36" grpId="0" animBg="1"/>
      <p:bldP spid="36" grpId="1" animBg="1"/>
      <p:bldP spid="27" grpId="0" animBg="1"/>
      <p:bldP spid="87" grpId="0" animBg="1"/>
      <p:bldP spid="97" grpId="0" animBg="1"/>
      <p:bldP spid="29" grpId="0" animBg="1"/>
      <p:bldP spid="30" grpId="0"/>
      <p:bldP spid="8" grpId="0"/>
      <p:bldP spid="11" grpId="0"/>
      <p:bldP spid="14" grpId="0"/>
      <p:bldP spid="17" grpId="0"/>
      <p:bldP spid="20" grpId="0"/>
      <p:bldP spid="26" grpId="0"/>
      <p:bldP spid="28" grpId="0"/>
      <p:bldP spid="34" grpId="0" animBg="1"/>
      <p:bldP spid="34" grpId="1" animBg="1"/>
      <p:bldP spid="35" grpId="0"/>
      <p:bldP spid="35" grpId="1"/>
      <p:bldP spid="39" grpId="0"/>
      <p:bldP spid="39" grpId="1"/>
      <p:bldP spid="42" grpId="0"/>
      <p:bldP spid="42" grpId="1"/>
      <p:bldP spid="45" grpId="0"/>
      <p:bldP spid="45" grpId="1"/>
      <p:bldP spid="48" grpId="0"/>
      <p:bldP spid="48" grpId="1"/>
      <p:bldP spid="51" grpId="0"/>
      <p:bldP spid="51" grpId="1"/>
      <p:bldP spid="52" grpId="0"/>
      <p:bldP spid="52" grpId="1"/>
      <p:bldP spid="54" grpId="0" animBg="1"/>
      <p:bldP spid="54" grpId="1" animBg="1"/>
      <p:bldP spid="55" grpId="0"/>
      <p:bldP spid="55" grpId="1"/>
      <p:bldP spid="59" grpId="0"/>
      <p:bldP spid="59" grpId="1"/>
      <p:bldP spid="62" grpId="0"/>
      <p:bldP spid="62" grpId="1"/>
      <p:bldP spid="65" grpId="0"/>
      <p:bldP spid="65" grpId="1"/>
      <p:bldP spid="68" grpId="0"/>
      <p:bldP spid="68" grpId="1"/>
      <p:bldP spid="69" grpId="0"/>
      <p:bldP spid="69" grpId="1"/>
      <p:bldP spid="71" grpId="0" animBg="1"/>
      <p:bldP spid="71" grpId="1" animBg="1"/>
      <p:bldP spid="72" grpId="0"/>
      <p:bldP spid="72" grpId="1"/>
      <p:bldP spid="76" grpId="0"/>
      <p:bldP spid="76" grpId="1"/>
      <p:bldP spid="79" grpId="0"/>
      <p:bldP spid="79" grpId="1"/>
      <p:bldP spid="82" grpId="0"/>
      <p:bldP spid="82" grpId="1"/>
      <p:bldP spid="83" grpId="0"/>
      <p:bldP spid="83" grpId="1"/>
      <p:bldP spid="85" grpId="0" animBg="1"/>
      <p:bldP spid="86" grpId="0"/>
      <p:bldP spid="90" grpId="0"/>
      <p:bldP spid="93" grpId="0"/>
      <p:bldP spid="94" grpId="0"/>
      <p:bldP spid="98" grpId="0" animBg="1"/>
      <p:bldP spid="99" grpId="0"/>
      <p:bldP spid="102" grpId="0"/>
      <p:bldP spid="105" grpId="0"/>
      <p:bldP spid="108" grpId="0"/>
      <p:bldP spid="111" grpId="0"/>
      <p:bldP spid="114" grpId="0"/>
      <p:bldP spid="115" grpId="0"/>
      <p:bldP spid="118" grpId="0"/>
      <p:bldP spid="1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
            <a:ext cx="8460432"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L’ACCIDENT VASCULAIRE CÉRÉBRAL</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3" name="Sous-titre 2"/>
          <p:cNvSpPr>
            <a:spLocks noGrp="1"/>
          </p:cNvSpPr>
          <p:nvPr>
            <p:ph type="subTitle" idx="1"/>
          </p:nvPr>
        </p:nvSpPr>
        <p:spPr>
          <a:xfrm>
            <a:off x="0" y="404664"/>
            <a:ext cx="7668344" cy="504056"/>
          </a:xfrm>
        </p:spPr>
        <p:txBody>
          <a:bodyPr>
            <a:scene3d>
              <a:camera prst="orthographicFront"/>
              <a:lightRig rig="soft" dir="t">
                <a:rot lat="0" lon="0" rev="10800000"/>
              </a:lightRig>
            </a:scene3d>
            <a:sp3d>
              <a:bevelT w="27940" h="12700"/>
              <a:contourClr>
                <a:srgbClr val="DDDDDD"/>
              </a:contourClr>
            </a:sp3d>
          </a:bodyPr>
          <a:lstStyle/>
          <a:p>
            <a:r>
              <a:rPr lang="fr-FR" sz="1800" b="1" i="0" spc="150" dirty="0" smtClean="0">
                <a:ln w="11430"/>
              </a:rPr>
              <a:t>UN PROBLÈME MAJEUR DE SANTÉ PUBLIQUE</a:t>
            </a:r>
            <a:endParaRPr lang="fr-FR" sz="1800" b="1" i="0" spc="150" dirty="0">
              <a:ln w="11430"/>
            </a:endParaRPr>
          </a:p>
        </p:txBody>
      </p:sp>
      <p:sp>
        <p:nvSpPr>
          <p:cNvPr id="4" name="Espace réservé du numéro de diapositive 3"/>
          <p:cNvSpPr>
            <a:spLocks noGrp="1"/>
          </p:cNvSpPr>
          <p:nvPr>
            <p:ph type="sldNum" sz="quarter" idx="4"/>
          </p:nvPr>
        </p:nvSpPr>
        <p:spPr/>
        <p:txBody>
          <a:bodyPr/>
          <a:lstStyle/>
          <a:p>
            <a:fld id="{F73D71E4-42A1-4365-8AFE-8410F9D88E31}" type="slidenum">
              <a:rPr lang="fr-FR" smtClean="0"/>
              <a:pPr/>
              <a:t>3</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pic>
        <p:nvPicPr>
          <p:cNvPr id="7" name="Imag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0295" y="1389962"/>
            <a:ext cx="8643410" cy="1772785"/>
          </a:xfrm>
          <a:prstGeom prst="rect">
            <a:avLst/>
          </a:prstGeom>
        </p:spPr>
      </p:pic>
      <p:pic>
        <p:nvPicPr>
          <p:cNvPr id="51202"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2"/>
          <a:stretch/>
        </p:blipFill>
        <p:spPr bwMode="auto">
          <a:xfrm>
            <a:off x="248180" y="3162747"/>
            <a:ext cx="8645525" cy="2066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Son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511792031"/>
      </p:ext>
    </p:extLst>
  </p:cSld>
  <p:clrMapOvr>
    <a:masterClrMapping/>
  </p:clrMapOvr>
  <mc:AlternateContent xmlns:mc="http://schemas.openxmlformats.org/markup-compatibility/2006">
    <mc:Choice xmlns:p14="http://schemas.microsoft.com/office/powerpoint/2010/main" Requires="p14">
      <p:transition spd="slow" p14:dur="2000" advTm="48114"/>
    </mc:Choice>
    <mc:Fallback>
      <p:transition spd="slow" advTm="48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30</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pic>
        <p:nvPicPr>
          <p:cNvPr id="31" name="Picture 2"/>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2721981" y="3429001"/>
            <a:ext cx="3700038" cy="278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107504" y="789582"/>
            <a:ext cx="8928992" cy="2554545"/>
          </a:xfrm>
          <a:prstGeom prst="rect">
            <a:avLst/>
          </a:prstGeom>
          <a:noFill/>
        </p:spPr>
        <p:txBody>
          <a:bodyPr wrap="square" rtlCol="0">
            <a:spAutoFit/>
          </a:bodyPr>
          <a:lstStyle/>
          <a:p>
            <a:pPr marL="342900" indent="-342900">
              <a:buFont typeface="Wingdings" panose="05000000000000000000" pitchFamily="2" charset="2"/>
              <a:buChar char="Ø"/>
            </a:pPr>
            <a:r>
              <a:rPr lang="fr-FR" sz="2000" dirty="0" smtClean="0"/>
              <a:t>Résultats en accord avec la littérature :</a:t>
            </a:r>
          </a:p>
          <a:p>
            <a:endParaRPr lang="fr-FR" sz="2000" dirty="0" smtClean="0"/>
          </a:p>
          <a:p>
            <a:pPr marL="800100" lvl="1" indent="-342900">
              <a:buFont typeface="Arial" panose="020B0604020202020204" pitchFamily="34" charset="0"/>
              <a:buChar char="•"/>
            </a:pPr>
            <a:r>
              <a:rPr lang="fr-FR" sz="2000" dirty="0" smtClean="0"/>
              <a:t>Sélection du masque </a:t>
            </a:r>
            <a:r>
              <a:rPr lang="fr-FR" sz="2000" dirty="0"/>
              <a:t>extrait de l’image d’</a:t>
            </a:r>
            <a:r>
              <a:rPr lang="fr-FR" sz="2000" b="1" dirty="0"/>
              <a:t>IRM en diffusion </a:t>
            </a:r>
            <a:r>
              <a:rPr lang="fr-FR" sz="2000" dirty="0"/>
              <a:t>comme le masque </a:t>
            </a:r>
            <a:r>
              <a:rPr lang="fr-FR" sz="2000" b="1" dirty="0"/>
              <a:t>à plus fort pouvoir </a:t>
            </a:r>
            <a:r>
              <a:rPr lang="fr-FR" sz="2000" b="1" dirty="0" smtClean="0"/>
              <a:t>prédictif</a:t>
            </a:r>
          </a:p>
          <a:p>
            <a:pPr lvl="1"/>
            <a:endParaRPr lang="fr-FR" sz="2000" dirty="0" smtClean="0"/>
          </a:p>
          <a:p>
            <a:pPr marL="800100" lvl="1" indent="-342900">
              <a:buFont typeface="Arial" panose="020B0604020202020204" pitchFamily="34" charset="0"/>
              <a:buChar char="•"/>
            </a:pPr>
            <a:r>
              <a:rPr lang="fr-FR" sz="2000" dirty="0" smtClean="0"/>
              <a:t>Gain de prédictibilité </a:t>
            </a:r>
            <a:r>
              <a:rPr lang="fr-FR" sz="2000" dirty="0"/>
              <a:t>apporté par l’addition de composantes provenant de </a:t>
            </a:r>
            <a:r>
              <a:rPr lang="fr-FR" sz="2000" dirty="0" smtClean="0"/>
              <a:t>l’IRM de </a:t>
            </a:r>
            <a:r>
              <a:rPr lang="fr-FR" sz="2000" dirty="0"/>
              <a:t>perfusion se </a:t>
            </a:r>
            <a:r>
              <a:rPr lang="fr-FR" sz="2000" dirty="0" smtClean="0"/>
              <a:t>stabilise après </a:t>
            </a:r>
            <a:r>
              <a:rPr lang="fr-FR" sz="2000" dirty="0"/>
              <a:t>4 composantes (</a:t>
            </a:r>
            <a:r>
              <a:rPr lang="fr-FR" sz="2000" i="1" dirty="0"/>
              <a:t>C</a:t>
            </a:r>
            <a:r>
              <a:rPr lang="fr-FR" sz="2000" dirty="0"/>
              <a:t>5), </a:t>
            </a:r>
            <a:r>
              <a:rPr lang="fr-FR" sz="2000" b="1" dirty="0" smtClean="0"/>
              <a:t>dimensionnalité intrinsèque </a:t>
            </a:r>
            <a:r>
              <a:rPr lang="fr-FR" sz="2000" b="1" dirty="0"/>
              <a:t>de la modalité d’IRM </a:t>
            </a:r>
            <a:r>
              <a:rPr lang="fr-FR" sz="2000" b="1" dirty="0" smtClean="0"/>
              <a:t>de perfusion</a:t>
            </a:r>
            <a:endParaRPr lang="fr-FR" sz="2000" b="1" dirty="0"/>
          </a:p>
        </p:txBody>
      </p:sp>
      <p:sp>
        <p:nvSpPr>
          <p:cNvPr id="8" name="Sous-titre 2"/>
          <p:cNvSpPr txBox="1">
            <a:spLocks/>
          </p:cNvSpPr>
          <p:nvPr/>
        </p:nvSpPr>
        <p:spPr>
          <a:xfrm>
            <a:off x="2820" y="332656"/>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a:ln w="11430"/>
                <a:solidFill>
                  <a:srgbClr val="F79646">
                    <a:lumMod val="75000"/>
                  </a:srgbClr>
                </a:solidFill>
              </a:rPr>
              <a:t>GAIN DE PRÉDICTIBILITÉ À INTÉGRER DE MULTIPLES COMPOSANTES</a:t>
            </a:r>
          </a:p>
        </p:txBody>
      </p:sp>
      <p:sp>
        <p:nvSpPr>
          <p:cNvPr id="9" name="Titre 1"/>
          <p:cNvSpPr txBox="1">
            <a:spLocks/>
          </p:cNvSpPr>
          <p:nvPr/>
        </p:nvSpPr>
        <p:spPr>
          <a:xfrm>
            <a:off x="0" y="1"/>
            <a:ext cx="9144000" cy="404663"/>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400" spc="150" dirty="0">
                <a:ln w="11430"/>
                <a:solidFill>
                  <a:srgbClr val="C0504D">
                    <a:lumMod val="75000"/>
                  </a:srgbClr>
                </a:solidFill>
                <a:effectLst>
                  <a:outerShdw blurRad="25400" algn="tl" rotWithShape="0">
                    <a:srgbClr val="000000">
                      <a:alpha val="43000"/>
                    </a:srgbClr>
                  </a:outerShdw>
                </a:effectLst>
              </a:rPr>
              <a:t>OUTILS DE LA THÉORIE DE </a:t>
            </a:r>
            <a:r>
              <a:rPr lang="fr-FR" sz="2400" spc="150" dirty="0" smtClean="0">
                <a:ln w="11430"/>
                <a:solidFill>
                  <a:srgbClr val="C0504D">
                    <a:lumMod val="75000"/>
                  </a:srgbClr>
                </a:solidFill>
                <a:effectLst>
                  <a:outerShdw blurRad="25400" algn="tl" rotWithShape="0">
                    <a:srgbClr val="000000">
                      <a:alpha val="43000"/>
                    </a:srgbClr>
                  </a:outerShdw>
                </a:effectLst>
              </a:rPr>
              <a:t>L’INFORMATION</a:t>
            </a:r>
            <a:endParaRPr lang="fr-FR" sz="2400" spc="150" dirty="0">
              <a:ln w="11430"/>
              <a:solidFill>
                <a:srgbClr val="C0504D">
                  <a:lumMod val="75000"/>
                </a:srgbClr>
              </a:solidFill>
              <a:effectLst>
                <a:outerShdw blurRad="25400" algn="tl" rotWithShape="0">
                  <a:srgbClr val="000000">
                    <a:alpha val="43000"/>
                  </a:srgbClr>
                </a:outerShdw>
              </a:effectLst>
            </a:endParaRPr>
          </a:p>
        </p:txBody>
      </p:sp>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015007296"/>
      </p:ext>
    </p:extLst>
  </p:cSld>
  <p:clrMapOvr>
    <a:masterClrMapping/>
  </p:clrMapOvr>
  <mc:AlternateContent xmlns:mc="http://schemas.openxmlformats.org/markup-compatibility/2006">
    <mc:Choice xmlns:p14="http://schemas.microsoft.com/office/powerpoint/2010/main" Requires="p14">
      <p:transition spd="slow" p14:dur="2000" advTm="40244"/>
    </mc:Choice>
    <mc:Fallback>
      <p:transition spd="slow" advTm="4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31</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pic>
        <p:nvPicPr>
          <p:cNvPr id="7" name="Imag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360717"/>
            <a:ext cx="9144000" cy="3076429"/>
          </a:xfrm>
          <a:prstGeom prst="rect">
            <a:avLst/>
          </a:prstGeom>
        </p:spPr>
      </p:pic>
      <p:pic>
        <p:nvPicPr>
          <p:cNvPr id="32770"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51819" y="1340768"/>
            <a:ext cx="544036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8092" y="3771012"/>
            <a:ext cx="8131175" cy="22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ous-titre 2"/>
          <p:cNvSpPr txBox="1">
            <a:spLocks/>
          </p:cNvSpPr>
          <p:nvPr/>
        </p:nvSpPr>
        <p:spPr>
          <a:xfrm>
            <a:off x="2820" y="332656"/>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a:ln w="11430"/>
                <a:solidFill>
                  <a:srgbClr val="F79646">
                    <a:lumMod val="75000"/>
                  </a:srgbClr>
                </a:solidFill>
              </a:rPr>
              <a:t>ÉCHELLE D’OBSERVATION OPTIMALE POUR LA PRÉDICTION TISSULAIRE</a:t>
            </a:r>
          </a:p>
        </p:txBody>
      </p:sp>
      <p:sp>
        <p:nvSpPr>
          <p:cNvPr id="9" name="Titre 1"/>
          <p:cNvSpPr txBox="1">
            <a:spLocks/>
          </p:cNvSpPr>
          <p:nvPr/>
        </p:nvSpPr>
        <p:spPr>
          <a:xfrm>
            <a:off x="0" y="1"/>
            <a:ext cx="9144000" cy="404663"/>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400" spc="150" dirty="0">
                <a:ln w="11430"/>
                <a:solidFill>
                  <a:srgbClr val="C0504D">
                    <a:lumMod val="75000"/>
                  </a:srgbClr>
                </a:solidFill>
                <a:effectLst>
                  <a:outerShdw blurRad="25400" algn="tl" rotWithShape="0">
                    <a:srgbClr val="000000">
                      <a:alpha val="43000"/>
                    </a:srgbClr>
                  </a:outerShdw>
                </a:effectLst>
              </a:rPr>
              <a:t>OUTILS DE LA THÉORIE DE </a:t>
            </a:r>
            <a:r>
              <a:rPr lang="fr-FR" sz="2400" spc="150" dirty="0" smtClean="0">
                <a:ln w="11430"/>
                <a:solidFill>
                  <a:srgbClr val="C0504D">
                    <a:lumMod val="75000"/>
                  </a:srgbClr>
                </a:solidFill>
                <a:effectLst>
                  <a:outerShdw blurRad="25400" algn="tl" rotWithShape="0">
                    <a:srgbClr val="000000">
                      <a:alpha val="43000"/>
                    </a:srgbClr>
                  </a:outerShdw>
                </a:effectLst>
              </a:rPr>
              <a:t>L’INFORMATION</a:t>
            </a:r>
            <a:endParaRPr lang="fr-FR" sz="2400" spc="150" dirty="0">
              <a:ln w="11430"/>
              <a:solidFill>
                <a:srgbClr val="C0504D">
                  <a:lumMod val="75000"/>
                </a:srgbClr>
              </a:solidFill>
              <a:effectLst>
                <a:outerShdw blurRad="25400" algn="tl" rotWithShape="0">
                  <a:srgbClr val="000000">
                    <a:alpha val="43000"/>
                  </a:srgbClr>
                </a:outerShdw>
              </a:effectLst>
            </a:endParaRPr>
          </a:p>
        </p:txBody>
      </p:sp>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544634799"/>
      </p:ext>
    </p:extLst>
  </p:cSld>
  <p:clrMapOvr>
    <a:masterClrMapping/>
  </p:clrMapOvr>
  <mc:AlternateContent xmlns:mc="http://schemas.openxmlformats.org/markup-compatibility/2006">
    <mc:Choice xmlns:p14="http://schemas.microsoft.com/office/powerpoint/2010/main" Requires="p14">
      <p:transition spd="slow" p14:dur="2000" advTm="77065"/>
    </mc:Choice>
    <mc:Fallback>
      <p:transition spd="slow" advTm="77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32</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1" name="ZoneTexte 60"/>
          <p:cNvSpPr txBox="1"/>
          <p:nvPr/>
        </p:nvSpPr>
        <p:spPr>
          <a:xfrm>
            <a:off x="4153098" y="5940569"/>
            <a:ext cx="1931070" cy="584775"/>
          </a:xfrm>
          <a:prstGeom prst="rect">
            <a:avLst/>
          </a:prstGeom>
          <a:solidFill>
            <a:schemeClr val="bg1"/>
          </a:solidFill>
          <a:ln>
            <a:solidFill>
              <a:schemeClr val="accent6">
                <a:lumMod val="50000"/>
              </a:schemeClr>
            </a:solidFill>
          </a:ln>
        </p:spPr>
        <p:txBody>
          <a:bodyPr wrap="square" rtlCol="0">
            <a:spAutoFit/>
          </a:bodyPr>
          <a:lstStyle/>
          <a:p>
            <a:pPr algn="ctr"/>
            <a:r>
              <a:rPr lang="fr-FR" sz="1600" dirty="0" smtClean="0">
                <a:solidFill>
                  <a:schemeClr val="accent6">
                    <a:lumMod val="50000"/>
                  </a:schemeClr>
                </a:solidFill>
              </a:rPr>
              <a:t>Pouvoir prédictif des données réelles</a:t>
            </a:r>
            <a:endParaRPr lang="en-GB" sz="1600" dirty="0">
              <a:solidFill>
                <a:schemeClr val="accent6">
                  <a:lumMod val="50000"/>
                </a:schemeClr>
              </a:solidFill>
            </a:endParaRPr>
          </a:p>
        </p:txBody>
      </p:sp>
      <p:grpSp>
        <p:nvGrpSpPr>
          <p:cNvPr id="70" name="Groupe 69"/>
          <p:cNvGrpSpPr>
            <a:grpSpLocks noChangeAspect="1"/>
          </p:cNvGrpSpPr>
          <p:nvPr/>
        </p:nvGrpSpPr>
        <p:grpSpPr>
          <a:xfrm>
            <a:off x="35496" y="1102337"/>
            <a:ext cx="2232248" cy="2798626"/>
            <a:chOff x="37540" y="203542"/>
            <a:chExt cx="3434228" cy="4305578"/>
          </a:xfrm>
        </p:grpSpPr>
        <p:grpSp>
          <p:nvGrpSpPr>
            <p:cNvPr id="71" name="Groupe 70"/>
            <p:cNvGrpSpPr/>
            <p:nvPr/>
          </p:nvGrpSpPr>
          <p:grpSpPr>
            <a:xfrm>
              <a:off x="1536885" y="203542"/>
              <a:ext cx="1934883" cy="2333546"/>
              <a:chOff x="906076" y="4135924"/>
              <a:chExt cx="1934883" cy="2333546"/>
            </a:xfrm>
            <a:solidFill>
              <a:schemeClr val="accent3">
                <a:lumMod val="20000"/>
                <a:lumOff val="80000"/>
                <a:alpha val="50000"/>
              </a:schemeClr>
            </a:solidFill>
          </p:grpSpPr>
          <p:pic>
            <p:nvPicPr>
              <p:cNvPr id="78" name="Image 77"/>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l="28601" t="27403" r="26167" b="25298"/>
              <a:stretch/>
            </p:blipFill>
            <p:spPr>
              <a:xfrm rot="5400000">
                <a:off x="787471" y="4415982"/>
                <a:ext cx="2262291" cy="1844685"/>
              </a:xfrm>
              <a:prstGeom prst="rect">
                <a:avLst/>
              </a:prstGeom>
              <a:grpFill/>
              <a:ln>
                <a:solidFill>
                  <a:schemeClr val="accent3"/>
                </a:solidFill>
              </a:ln>
            </p:spPr>
          </p:pic>
          <p:sp>
            <p:nvSpPr>
              <p:cNvPr id="79" name="ZoneTexte 78"/>
              <p:cNvSpPr txBox="1"/>
              <p:nvPr/>
            </p:nvSpPr>
            <p:spPr>
              <a:xfrm>
                <a:off x="906076" y="4135924"/>
                <a:ext cx="789385" cy="402477"/>
              </a:xfrm>
              <a:prstGeom prst="rect">
                <a:avLst/>
              </a:prstGeom>
              <a:noFill/>
            </p:spPr>
            <p:txBody>
              <a:bodyPr wrap="square" rtlCol="0">
                <a:spAutoFit/>
              </a:bodyPr>
              <a:lstStyle/>
              <a:p>
                <a:r>
                  <a:rPr lang="fr-FR" sz="1100" dirty="0" smtClean="0">
                    <a:solidFill>
                      <a:schemeClr val="accent3">
                        <a:lumMod val="50000"/>
                      </a:schemeClr>
                    </a:solidFill>
                  </a:rPr>
                  <a:t>MTT</a:t>
                </a:r>
                <a:endParaRPr lang="en-GB" sz="1100" dirty="0">
                  <a:solidFill>
                    <a:schemeClr val="accent3">
                      <a:lumMod val="50000"/>
                    </a:schemeClr>
                  </a:solidFill>
                </a:endParaRPr>
              </a:p>
            </p:txBody>
          </p:sp>
        </p:grpSp>
        <p:grpSp>
          <p:nvGrpSpPr>
            <p:cNvPr id="72" name="Groupe 71"/>
            <p:cNvGrpSpPr/>
            <p:nvPr/>
          </p:nvGrpSpPr>
          <p:grpSpPr>
            <a:xfrm>
              <a:off x="923792" y="1107976"/>
              <a:ext cx="1912337" cy="2379838"/>
              <a:chOff x="2659264" y="208262"/>
              <a:chExt cx="1912337" cy="2379838"/>
            </a:xfrm>
            <a:solidFill>
              <a:schemeClr val="accent3">
                <a:lumMod val="20000"/>
                <a:lumOff val="80000"/>
                <a:alpha val="40000"/>
              </a:schemeClr>
            </a:solidFill>
          </p:grpSpPr>
          <p:pic>
            <p:nvPicPr>
              <p:cNvPr id="76" name="Image 75"/>
              <p:cNvPicPr>
                <a:picLocks noChangeAspect="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l="27733" t="26351" r="27035" b="26351"/>
              <a:stretch/>
            </p:blipFill>
            <p:spPr>
              <a:xfrm rot="5400000">
                <a:off x="2521159" y="537658"/>
                <a:ext cx="2291780" cy="1809104"/>
              </a:xfrm>
              <a:prstGeom prst="rect">
                <a:avLst/>
              </a:prstGeom>
              <a:grpFill/>
              <a:ln>
                <a:solidFill>
                  <a:schemeClr val="accent3"/>
                </a:solidFill>
              </a:ln>
              <a:effectLst/>
              <a:scene3d>
                <a:camera prst="obliqueTopRight"/>
                <a:lightRig rig="threePt" dir="t"/>
              </a:scene3d>
            </p:spPr>
          </p:pic>
          <p:sp>
            <p:nvSpPr>
              <p:cNvPr id="77" name="ZoneTexte 76"/>
              <p:cNvSpPr txBox="1"/>
              <p:nvPr/>
            </p:nvSpPr>
            <p:spPr>
              <a:xfrm>
                <a:off x="2659264" y="208262"/>
                <a:ext cx="730063" cy="402477"/>
              </a:xfrm>
              <a:prstGeom prst="rect">
                <a:avLst/>
              </a:prstGeom>
              <a:noFill/>
            </p:spPr>
            <p:txBody>
              <a:bodyPr wrap="square" rtlCol="0">
                <a:spAutoFit/>
              </a:bodyPr>
              <a:lstStyle/>
              <a:p>
                <a:r>
                  <a:rPr lang="fr-FR" sz="1100" dirty="0" smtClean="0">
                    <a:solidFill>
                      <a:schemeClr val="accent3">
                        <a:lumMod val="50000"/>
                      </a:schemeClr>
                    </a:solidFill>
                  </a:rPr>
                  <a:t>TTP</a:t>
                </a:r>
                <a:endParaRPr lang="en-GB" sz="1100" dirty="0">
                  <a:solidFill>
                    <a:schemeClr val="accent3">
                      <a:lumMod val="50000"/>
                    </a:schemeClr>
                  </a:solidFill>
                </a:endParaRPr>
              </a:p>
            </p:txBody>
          </p:sp>
        </p:grpSp>
        <p:grpSp>
          <p:nvGrpSpPr>
            <p:cNvPr id="73" name="Groupe 72"/>
            <p:cNvGrpSpPr/>
            <p:nvPr/>
          </p:nvGrpSpPr>
          <p:grpSpPr>
            <a:xfrm>
              <a:off x="37540" y="2057873"/>
              <a:ext cx="1989723" cy="2451247"/>
              <a:chOff x="332551" y="1180469"/>
              <a:chExt cx="1989723" cy="2451247"/>
            </a:xfrm>
            <a:solidFill>
              <a:schemeClr val="accent3">
                <a:lumMod val="50000"/>
                <a:alpha val="20000"/>
              </a:schemeClr>
            </a:solidFill>
          </p:grpSpPr>
          <p:pic>
            <p:nvPicPr>
              <p:cNvPr id="74" name="Image 73"/>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l="27489" t="27797" r="27570" b="26455"/>
              <a:stretch/>
            </p:blipFill>
            <p:spPr>
              <a:xfrm rot="5400000">
                <a:off x="208288" y="1517731"/>
                <a:ext cx="2362957" cy="1865014"/>
              </a:xfrm>
              <a:prstGeom prst="rect">
                <a:avLst/>
              </a:prstGeom>
              <a:solidFill>
                <a:schemeClr val="accent3">
                  <a:lumMod val="60000"/>
                  <a:lumOff val="40000"/>
                  <a:alpha val="20000"/>
                </a:schemeClr>
              </a:solidFill>
              <a:ln>
                <a:solidFill>
                  <a:schemeClr val="accent3">
                    <a:lumMod val="50000"/>
                  </a:schemeClr>
                </a:solidFill>
              </a:ln>
              <a:effectLst/>
              <a:scene3d>
                <a:camera prst="obliqueTopRight"/>
                <a:lightRig rig="threePt" dir="t"/>
              </a:scene3d>
            </p:spPr>
          </p:pic>
          <p:sp>
            <p:nvSpPr>
              <p:cNvPr id="75" name="ZoneTexte 74"/>
              <p:cNvSpPr txBox="1"/>
              <p:nvPr/>
            </p:nvSpPr>
            <p:spPr>
              <a:xfrm>
                <a:off x="332551" y="1180469"/>
                <a:ext cx="708000" cy="402477"/>
              </a:xfrm>
              <a:prstGeom prst="rect">
                <a:avLst/>
              </a:prstGeom>
              <a:noFill/>
              <a:ln>
                <a:noFill/>
              </a:ln>
            </p:spPr>
            <p:txBody>
              <a:bodyPr wrap="square" rtlCol="0">
                <a:spAutoFit/>
              </a:bodyPr>
              <a:lstStyle/>
              <a:p>
                <a:r>
                  <a:rPr lang="fr-FR" sz="1100" dirty="0" smtClean="0">
                    <a:solidFill>
                      <a:schemeClr val="accent3">
                        <a:lumMod val="50000"/>
                      </a:schemeClr>
                    </a:solidFill>
                  </a:rPr>
                  <a:t>DWI</a:t>
                </a:r>
                <a:endParaRPr lang="en-GB" sz="1100" dirty="0">
                  <a:solidFill>
                    <a:schemeClr val="accent3">
                      <a:lumMod val="50000"/>
                    </a:schemeClr>
                  </a:solidFill>
                </a:endParaRPr>
              </a:p>
            </p:txBody>
          </p:sp>
        </p:grpSp>
      </p:grpSp>
      <p:sp>
        <p:nvSpPr>
          <p:cNvPr id="80" name="Flèche droite 79"/>
          <p:cNvSpPr/>
          <p:nvPr/>
        </p:nvSpPr>
        <p:spPr>
          <a:xfrm>
            <a:off x="1557162" y="3634435"/>
            <a:ext cx="566566" cy="378531"/>
          </a:xfrm>
          <a:prstGeom prst="rightArrow">
            <a:avLst/>
          </a:prstGeom>
          <a:gradFill>
            <a:gsLst>
              <a:gs pos="0">
                <a:schemeClr val="accent3">
                  <a:lumMod val="20000"/>
                  <a:lumOff val="80000"/>
                </a:schemeClr>
              </a:gs>
              <a:gs pos="100000">
                <a:schemeClr val="accent5">
                  <a:lumMod val="20000"/>
                  <a:lumOff val="80000"/>
                </a:schemeClr>
              </a:gs>
            </a:gsLst>
            <a:lin ang="0" scaled="0"/>
          </a:gradFill>
          <a:ln w="9525">
            <a:gradFill flip="none" rotWithShape="1">
              <a:gsLst>
                <a:gs pos="0">
                  <a:schemeClr val="accent3"/>
                </a:gs>
                <a:gs pos="100000">
                  <a:schemeClr val="accent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3">
                  <a:lumMod val="50000"/>
                </a:schemeClr>
              </a:solidFill>
            </a:endParaRPr>
          </a:p>
        </p:txBody>
      </p:sp>
      <p:grpSp>
        <p:nvGrpSpPr>
          <p:cNvPr id="81" name="Groupe 80"/>
          <p:cNvGrpSpPr/>
          <p:nvPr/>
        </p:nvGrpSpPr>
        <p:grpSpPr>
          <a:xfrm>
            <a:off x="2347272" y="1172283"/>
            <a:ext cx="2152720" cy="2750184"/>
            <a:chOff x="3078831" y="96457"/>
            <a:chExt cx="2152720" cy="2750184"/>
          </a:xfrm>
        </p:grpSpPr>
        <p:pic>
          <p:nvPicPr>
            <p:cNvPr id="82" name="Image 81"/>
            <p:cNvPicPr>
              <a:picLocks noChangeAspect="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l="28511" t="26016" r="28451" b="26016"/>
            <a:stretch/>
          </p:blipFill>
          <p:spPr>
            <a:xfrm rot="5400000">
              <a:off x="3906669" y="222294"/>
              <a:ext cx="1450719" cy="1199045"/>
            </a:xfrm>
            <a:prstGeom prst="rect">
              <a:avLst/>
            </a:prstGeom>
            <a:solidFill>
              <a:schemeClr val="accent5">
                <a:lumMod val="20000"/>
                <a:lumOff val="80000"/>
                <a:alpha val="50000"/>
              </a:schemeClr>
            </a:solidFill>
            <a:ln>
              <a:solidFill>
                <a:schemeClr val="accent5"/>
              </a:solidFill>
            </a:ln>
          </p:spPr>
        </p:pic>
        <p:pic>
          <p:nvPicPr>
            <p:cNvPr id="83" name="Image 82"/>
            <p:cNvPicPr>
              <a:picLocks noChangeAspect="1"/>
            </p:cNvPicPr>
            <p:nvPr/>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l="29299" t="26594" r="28029" b="26112"/>
            <a:stretch/>
          </p:blipFill>
          <p:spPr>
            <a:xfrm rot="5400000">
              <a:off x="3490093" y="830142"/>
              <a:ext cx="1487383" cy="1182630"/>
            </a:xfrm>
            <a:prstGeom prst="rect">
              <a:avLst/>
            </a:prstGeom>
            <a:solidFill>
              <a:schemeClr val="accent5">
                <a:lumMod val="20000"/>
                <a:lumOff val="80000"/>
                <a:alpha val="40000"/>
              </a:schemeClr>
            </a:solidFill>
            <a:ln>
              <a:solidFill>
                <a:schemeClr val="accent5"/>
              </a:solidFill>
            </a:ln>
          </p:spPr>
        </p:pic>
        <p:pic>
          <p:nvPicPr>
            <p:cNvPr id="84" name="Image 8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l="28561" t="26117" r="27857" b="26358"/>
            <a:stretch/>
          </p:blipFill>
          <p:spPr>
            <a:xfrm rot="5400000">
              <a:off x="2916318" y="1445916"/>
              <a:ext cx="1563238" cy="1238212"/>
            </a:xfrm>
            <a:prstGeom prst="rect">
              <a:avLst/>
            </a:prstGeom>
            <a:solidFill>
              <a:schemeClr val="accent5">
                <a:lumMod val="60000"/>
                <a:lumOff val="40000"/>
                <a:alpha val="20000"/>
              </a:schemeClr>
            </a:solidFill>
            <a:ln>
              <a:solidFill>
                <a:schemeClr val="accent5">
                  <a:lumMod val="50000"/>
                </a:schemeClr>
              </a:solidFill>
            </a:ln>
          </p:spPr>
        </p:pic>
      </p:grpSp>
      <p:grpSp>
        <p:nvGrpSpPr>
          <p:cNvPr id="85" name="Groupe 84"/>
          <p:cNvGrpSpPr/>
          <p:nvPr/>
        </p:nvGrpSpPr>
        <p:grpSpPr>
          <a:xfrm>
            <a:off x="4644008" y="1168421"/>
            <a:ext cx="2136595" cy="2763144"/>
            <a:chOff x="5580112" y="53304"/>
            <a:chExt cx="2136595" cy="2763144"/>
          </a:xfrm>
        </p:grpSpPr>
        <p:pic>
          <p:nvPicPr>
            <p:cNvPr id="86" name="Image 85"/>
            <p:cNvPicPr preferRelativeResize="0">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l="23607" t="27334" r="34725" b="25603"/>
            <a:stretch/>
          </p:blipFill>
          <p:spPr>
            <a:xfrm rot="5400000">
              <a:off x="6383810" y="185711"/>
              <a:ext cx="1465303" cy="1200490"/>
            </a:xfrm>
            <a:prstGeom prst="rect">
              <a:avLst/>
            </a:prstGeom>
            <a:solidFill>
              <a:schemeClr val="accent4">
                <a:lumMod val="20000"/>
                <a:lumOff val="80000"/>
                <a:alpha val="50000"/>
              </a:schemeClr>
            </a:solidFill>
            <a:ln>
              <a:solidFill>
                <a:schemeClr val="accent4"/>
              </a:solidFill>
            </a:ln>
          </p:spPr>
        </p:pic>
        <p:pic>
          <p:nvPicPr>
            <p:cNvPr id="87" name="Image 86"/>
            <p:cNvPicPr preferRelativeResize="0">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l="22848" t="27329" r="34480" b="26300"/>
            <a:stretch/>
          </p:blipFill>
          <p:spPr>
            <a:xfrm rot="5400000">
              <a:off x="5973726" y="793226"/>
              <a:ext cx="1500615" cy="1182836"/>
            </a:xfrm>
            <a:prstGeom prst="rect">
              <a:avLst/>
            </a:prstGeom>
            <a:solidFill>
              <a:schemeClr val="accent4">
                <a:lumMod val="20000"/>
                <a:lumOff val="80000"/>
                <a:alpha val="40000"/>
              </a:schemeClr>
            </a:solidFill>
            <a:ln>
              <a:solidFill>
                <a:schemeClr val="accent4"/>
              </a:solidFill>
            </a:ln>
          </p:spPr>
        </p:pic>
        <p:pic>
          <p:nvPicPr>
            <p:cNvPr id="88" name="Image 87"/>
            <p:cNvPicPr preferRelativeResize="0">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l="21155" t="27327" r="33558" b="26480"/>
            <a:stretch/>
          </p:blipFill>
          <p:spPr>
            <a:xfrm rot="5400000">
              <a:off x="5418282" y="1430590"/>
              <a:ext cx="1547688" cy="1224028"/>
            </a:xfrm>
            <a:prstGeom prst="rect">
              <a:avLst/>
            </a:prstGeom>
            <a:solidFill>
              <a:schemeClr val="accent4">
                <a:lumMod val="60000"/>
                <a:lumOff val="40000"/>
                <a:alpha val="20000"/>
              </a:schemeClr>
            </a:solidFill>
            <a:ln>
              <a:solidFill>
                <a:schemeClr val="accent4">
                  <a:lumMod val="50000"/>
                </a:schemeClr>
              </a:solidFill>
            </a:ln>
          </p:spPr>
        </p:pic>
      </p:grpSp>
      <p:sp>
        <p:nvSpPr>
          <p:cNvPr id="89" name="Flèche droite 88"/>
          <p:cNvSpPr/>
          <p:nvPr/>
        </p:nvSpPr>
        <p:spPr>
          <a:xfrm>
            <a:off x="3861418" y="3637453"/>
            <a:ext cx="566566" cy="378531"/>
          </a:xfrm>
          <a:prstGeom prst="rightArrow">
            <a:avLst/>
          </a:prstGeom>
          <a:gradFill>
            <a:gsLst>
              <a:gs pos="0">
                <a:schemeClr val="accent5">
                  <a:lumMod val="20000"/>
                  <a:lumOff val="80000"/>
                </a:schemeClr>
              </a:gs>
              <a:gs pos="100000">
                <a:schemeClr val="accent4">
                  <a:lumMod val="20000"/>
                  <a:lumOff val="80000"/>
                </a:schemeClr>
              </a:gs>
            </a:gsLst>
            <a:lin ang="0" scaled="0"/>
          </a:gradFill>
          <a:ln w="9525">
            <a:gradFill flip="none" rotWithShape="1">
              <a:gsLst>
                <a:gs pos="0">
                  <a:schemeClr val="accent5"/>
                </a:gs>
                <a:gs pos="100000">
                  <a:schemeClr val="accent4"/>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3">
                  <a:lumMod val="50000"/>
                </a:schemeClr>
              </a:solidFill>
            </a:endParaRPr>
          </a:p>
        </p:txBody>
      </p:sp>
      <p:sp>
        <p:nvSpPr>
          <p:cNvPr id="101" name="ZoneTexte 100"/>
          <p:cNvSpPr txBox="1"/>
          <p:nvPr/>
        </p:nvSpPr>
        <p:spPr>
          <a:xfrm rot="-3000000">
            <a:off x="1916494" y="1620190"/>
            <a:ext cx="1610683" cy="276999"/>
          </a:xfrm>
          <a:prstGeom prst="rect">
            <a:avLst/>
          </a:prstGeom>
          <a:noFill/>
        </p:spPr>
        <p:txBody>
          <a:bodyPr wrap="square" rtlCol="0">
            <a:spAutoFit/>
          </a:bodyPr>
          <a:lstStyle/>
          <a:p>
            <a:pPr algn="ctr"/>
            <a:r>
              <a:rPr lang="fr-FR" sz="1200" i="1" dirty="0" smtClean="0">
                <a:solidFill>
                  <a:schemeClr val="accent5"/>
                </a:solidFill>
              </a:rPr>
              <a:t>Masques binaires</a:t>
            </a:r>
            <a:endParaRPr lang="en-GB" sz="1200" i="1" dirty="0">
              <a:solidFill>
                <a:schemeClr val="accent5"/>
              </a:solidFill>
            </a:endParaRPr>
          </a:p>
        </p:txBody>
      </p:sp>
      <p:sp>
        <p:nvSpPr>
          <p:cNvPr id="103" name="ZoneTexte 102"/>
          <p:cNvSpPr txBox="1"/>
          <p:nvPr/>
        </p:nvSpPr>
        <p:spPr>
          <a:xfrm>
            <a:off x="4615184" y="2333838"/>
            <a:ext cx="460200" cy="261610"/>
          </a:xfrm>
          <a:prstGeom prst="rect">
            <a:avLst/>
          </a:prstGeom>
          <a:noFill/>
          <a:ln>
            <a:noFill/>
          </a:ln>
        </p:spPr>
        <p:txBody>
          <a:bodyPr wrap="square" rtlCol="0">
            <a:spAutoFit/>
          </a:bodyPr>
          <a:lstStyle/>
          <a:p>
            <a:r>
              <a:rPr lang="fr-FR" sz="1100" dirty="0" smtClean="0">
                <a:solidFill>
                  <a:schemeClr val="accent4"/>
                </a:solidFill>
              </a:rPr>
              <a:t>X1</a:t>
            </a:r>
            <a:endParaRPr lang="en-GB" sz="1100" dirty="0">
              <a:solidFill>
                <a:schemeClr val="accent4"/>
              </a:solidFill>
            </a:endParaRPr>
          </a:p>
        </p:txBody>
      </p:sp>
      <p:sp>
        <p:nvSpPr>
          <p:cNvPr id="104" name="ZoneTexte 103"/>
          <p:cNvSpPr txBox="1"/>
          <p:nvPr/>
        </p:nvSpPr>
        <p:spPr>
          <a:xfrm>
            <a:off x="5149443" y="1689043"/>
            <a:ext cx="460200" cy="261610"/>
          </a:xfrm>
          <a:prstGeom prst="rect">
            <a:avLst/>
          </a:prstGeom>
          <a:noFill/>
          <a:ln>
            <a:noFill/>
          </a:ln>
        </p:spPr>
        <p:txBody>
          <a:bodyPr wrap="square" rtlCol="0">
            <a:spAutoFit/>
          </a:bodyPr>
          <a:lstStyle/>
          <a:p>
            <a:r>
              <a:rPr lang="fr-FR" sz="1100" dirty="0" smtClean="0">
                <a:solidFill>
                  <a:schemeClr val="accent4"/>
                </a:solidFill>
              </a:rPr>
              <a:t>X6</a:t>
            </a:r>
            <a:endParaRPr lang="en-GB" sz="1100" dirty="0">
              <a:solidFill>
                <a:schemeClr val="accent4"/>
              </a:solidFill>
            </a:endParaRPr>
          </a:p>
        </p:txBody>
      </p:sp>
      <p:sp>
        <p:nvSpPr>
          <p:cNvPr id="105" name="ZoneTexte 104"/>
          <p:cNvSpPr txBox="1"/>
          <p:nvPr/>
        </p:nvSpPr>
        <p:spPr>
          <a:xfrm>
            <a:off x="5542360" y="1114155"/>
            <a:ext cx="460200" cy="261610"/>
          </a:xfrm>
          <a:prstGeom prst="rect">
            <a:avLst/>
          </a:prstGeom>
          <a:noFill/>
          <a:ln>
            <a:noFill/>
          </a:ln>
        </p:spPr>
        <p:txBody>
          <a:bodyPr wrap="square" rtlCol="0">
            <a:spAutoFit/>
          </a:bodyPr>
          <a:lstStyle/>
          <a:p>
            <a:r>
              <a:rPr lang="fr-FR" sz="1100" dirty="0" smtClean="0">
                <a:solidFill>
                  <a:schemeClr val="accent4"/>
                </a:solidFill>
              </a:rPr>
              <a:t>X4</a:t>
            </a:r>
            <a:endParaRPr lang="en-GB" sz="1100" dirty="0">
              <a:solidFill>
                <a:schemeClr val="accent4"/>
              </a:solidFill>
            </a:endParaRPr>
          </a:p>
        </p:txBody>
      </p:sp>
      <p:sp>
        <p:nvSpPr>
          <p:cNvPr id="106" name="ZoneTexte 105"/>
          <p:cNvSpPr txBox="1"/>
          <p:nvPr/>
        </p:nvSpPr>
        <p:spPr>
          <a:xfrm>
            <a:off x="4471839" y="3871945"/>
            <a:ext cx="633565" cy="338554"/>
          </a:xfrm>
          <a:prstGeom prst="rect">
            <a:avLst/>
          </a:prstGeom>
          <a:noFill/>
          <a:ln>
            <a:noFill/>
          </a:ln>
        </p:spPr>
        <p:txBody>
          <a:bodyPr wrap="square" rtlCol="0">
            <a:spAutoFit/>
          </a:bodyPr>
          <a:lstStyle/>
          <a:p>
            <a:r>
              <a:rPr lang="fr-FR" sz="1600" b="1" dirty="0" smtClean="0">
                <a:solidFill>
                  <a:schemeClr val="accent4"/>
                </a:solidFill>
              </a:rPr>
              <a:t>X</a:t>
            </a:r>
            <a:endParaRPr lang="en-GB" sz="1200" dirty="0">
              <a:solidFill>
                <a:schemeClr val="accent4"/>
              </a:solidFill>
            </a:endParaRPr>
          </a:p>
        </p:txBody>
      </p:sp>
      <p:grpSp>
        <p:nvGrpSpPr>
          <p:cNvPr id="108" name="Groupe 107"/>
          <p:cNvGrpSpPr/>
          <p:nvPr/>
        </p:nvGrpSpPr>
        <p:grpSpPr>
          <a:xfrm>
            <a:off x="-112500" y="4210079"/>
            <a:ext cx="3657290" cy="2088652"/>
            <a:chOff x="-186702" y="4986288"/>
            <a:chExt cx="3657290" cy="2088652"/>
          </a:xfrm>
        </p:grpSpPr>
        <p:grpSp>
          <p:nvGrpSpPr>
            <p:cNvPr id="109" name="Groupe 108"/>
            <p:cNvGrpSpPr>
              <a:grpSpLocks noChangeAspect="1"/>
            </p:cNvGrpSpPr>
            <p:nvPr/>
          </p:nvGrpSpPr>
          <p:grpSpPr>
            <a:xfrm>
              <a:off x="-186702" y="4986288"/>
              <a:ext cx="1809881" cy="1827088"/>
              <a:chOff x="5524805" y="1127354"/>
              <a:chExt cx="2784438" cy="2810905"/>
            </a:xfrm>
          </p:grpSpPr>
          <p:pic>
            <p:nvPicPr>
              <p:cNvPr id="114" name="Image 11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l="27188" t="26885" r="28003" b="26495"/>
              <a:stretch/>
            </p:blipFill>
            <p:spPr>
              <a:xfrm rot="5400000">
                <a:off x="5604093" y="1810695"/>
                <a:ext cx="2390114" cy="1865013"/>
              </a:xfrm>
              <a:prstGeom prst="rect">
                <a:avLst/>
              </a:prstGeom>
              <a:solidFill>
                <a:schemeClr val="accent6">
                  <a:lumMod val="20000"/>
                  <a:lumOff val="80000"/>
                  <a:alpha val="50000"/>
                </a:schemeClr>
              </a:solidFill>
              <a:ln>
                <a:solidFill>
                  <a:schemeClr val="accent6"/>
                </a:solidFill>
              </a:ln>
            </p:spPr>
          </p:pic>
          <p:sp>
            <p:nvSpPr>
              <p:cNvPr id="115" name="ZoneTexte 114"/>
              <p:cNvSpPr txBox="1"/>
              <p:nvPr/>
            </p:nvSpPr>
            <p:spPr>
              <a:xfrm>
                <a:off x="5524805" y="1127354"/>
                <a:ext cx="2784438" cy="426152"/>
              </a:xfrm>
              <a:prstGeom prst="rect">
                <a:avLst/>
              </a:prstGeom>
              <a:noFill/>
            </p:spPr>
            <p:txBody>
              <a:bodyPr wrap="square" rtlCol="0">
                <a:spAutoFit/>
              </a:bodyPr>
              <a:lstStyle/>
              <a:p>
                <a:pPr algn="ctr"/>
                <a:r>
                  <a:rPr lang="fr-FR" sz="1200" i="1" dirty="0" smtClean="0">
                    <a:solidFill>
                      <a:schemeClr val="accent6"/>
                    </a:solidFill>
                  </a:rPr>
                  <a:t>Image de suivi d’origine</a:t>
                </a:r>
                <a:endParaRPr lang="en-GB" sz="1200" i="1" dirty="0">
                  <a:solidFill>
                    <a:schemeClr val="accent6"/>
                  </a:solidFill>
                </a:endParaRPr>
              </a:p>
            </p:txBody>
          </p:sp>
        </p:grpSp>
        <p:sp>
          <p:nvSpPr>
            <p:cNvPr id="110" name="Flèche droite 109"/>
            <p:cNvSpPr/>
            <p:nvPr/>
          </p:nvSpPr>
          <p:spPr>
            <a:xfrm>
              <a:off x="1457307" y="5847321"/>
              <a:ext cx="566566" cy="378531"/>
            </a:xfrm>
            <a:prstGeom prst="rightArrow">
              <a:avLst/>
            </a:prstGeom>
            <a:gradFill>
              <a:gsLst>
                <a:gs pos="0">
                  <a:schemeClr val="accent6">
                    <a:lumMod val="20000"/>
                    <a:lumOff val="80000"/>
                  </a:schemeClr>
                </a:gs>
                <a:gs pos="100000">
                  <a:schemeClr val="accent2">
                    <a:lumMod val="20000"/>
                    <a:lumOff val="80000"/>
                  </a:schemeClr>
                </a:gs>
              </a:gsLst>
              <a:lin ang="0" scaled="0"/>
            </a:gradFill>
            <a:ln w="9525">
              <a:gradFill flip="none" rotWithShape="1">
                <a:gsLst>
                  <a:gs pos="0">
                    <a:schemeClr val="accent6"/>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3">
                    <a:lumMod val="50000"/>
                  </a:schemeClr>
                </a:solidFill>
              </a:endParaRPr>
            </a:p>
          </p:txBody>
        </p:sp>
        <p:grpSp>
          <p:nvGrpSpPr>
            <p:cNvPr id="111" name="Groupe 110"/>
            <p:cNvGrpSpPr/>
            <p:nvPr/>
          </p:nvGrpSpPr>
          <p:grpSpPr>
            <a:xfrm>
              <a:off x="2193542" y="5285714"/>
              <a:ext cx="1277046" cy="1789226"/>
              <a:chOff x="3143441" y="3836391"/>
              <a:chExt cx="1277046" cy="1789226"/>
            </a:xfrm>
          </p:grpSpPr>
          <p:pic>
            <p:nvPicPr>
              <p:cNvPr id="112" name="Image 111"/>
              <p:cNvPicPr preferRelativeResize="0">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l="27914" t="27219" r="28303" b="26841"/>
              <a:stretch/>
            </p:blipFill>
            <p:spPr>
              <a:xfrm rot="5400000">
                <a:off x="3064191" y="3998081"/>
                <a:ext cx="1517985" cy="1194606"/>
              </a:xfrm>
              <a:prstGeom prst="rect">
                <a:avLst/>
              </a:prstGeom>
              <a:solidFill>
                <a:schemeClr val="accent2">
                  <a:lumMod val="20000"/>
                  <a:lumOff val="80000"/>
                  <a:alpha val="50000"/>
                </a:schemeClr>
              </a:solidFill>
              <a:ln>
                <a:solidFill>
                  <a:schemeClr val="accent2"/>
                </a:solidFill>
              </a:ln>
            </p:spPr>
          </p:pic>
          <p:sp>
            <p:nvSpPr>
              <p:cNvPr id="113" name="ZoneTexte 112"/>
              <p:cNvSpPr txBox="1"/>
              <p:nvPr/>
            </p:nvSpPr>
            <p:spPr>
              <a:xfrm>
                <a:off x="3143441" y="5287063"/>
                <a:ext cx="559735" cy="338554"/>
              </a:xfrm>
              <a:prstGeom prst="rect">
                <a:avLst/>
              </a:prstGeom>
              <a:noFill/>
            </p:spPr>
            <p:txBody>
              <a:bodyPr wrap="square" rtlCol="0">
                <a:spAutoFit/>
              </a:bodyPr>
              <a:lstStyle/>
              <a:p>
                <a:r>
                  <a:rPr lang="fr-FR" sz="1600" b="1" dirty="0" smtClean="0">
                    <a:solidFill>
                      <a:schemeClr val="accent2"/>
                    </a:solidFill>
                  </a:rPr>
                  <a:t>Y</a:t>
                </a:r>
                <a:endParaRPr lang="en-GB" sz="1600" b="1" dirty="0">
                  <a:solidFill>
                    <a:schemeClr val="accent2"/>
                  </a:solidFill>
                </a:endParaRPr>
              </a:p>
            </p:txBody>
          </p:sp>
        </p:grpSp>
      </p:grpSp>
      <p:sp>
        <p:nvSpPr>
          <p:cNvPr id="116" name="ZoneTexte 115"/>
          <p:cNvSpPr txBox="1"/>
          <p:nvPr/>
        </p:nvSpPr>
        <p:spPr>
          <a:xfrm>
            <a:off x="4560889" y="4314316"/>
            <a:ext cx="1162988" cy="338554"/>
          </a:xfrm>
          <a:prstGeom prst="rect">
            <a:avLst/>
          </a:prstGeom>
          <a:noFill/>
          <a:ln>
            <a:solidFill>
              <a:schemeClr val="accent6">
                <a:lumMod val="50000"/>
              </a:schemeClr>
            </a:solidFill>
          </a:ln>
        </p:spPr>
        <p:txBody>
          <a:bodyPr wrap="square" rtlCol="0">
            <a:spAutoFit/>
          </a:bodyPr>
          <a:lstStyle/>
          <a:p>
            <a:pPr algn="ctr"/>
            <a:r>
              <a:rPr lang="fr-FR" sz="1600" dirty="0" smtClean="0">
                <a:solidFill>
                  <a:schemeClr val="accent6">
                    <a:lumMod val="50000"/>
                  </a:schemeClr>
                </a:solidFill>
              </a:rPr>
              <a:t>H(Y|X)</a:t>
            </a:r>
            <a:endParaRPr lang="en-GB" sz="1600" dirty="0">
              <a:solidFill>
                <a:schemeClr val="accent6">
                  <a:lumMod val="50000"/>
                </a:schemeClr>
              </a:solidFill>
            </a:endParaRPr>
          </a:p>
        </p:txBody>
      </p:sp>
      <p:cxnSp>
        <p:nvCxnSpPr>
          <p:cNvPr id="117" name="Connecteur droit avec flèche 116"/>
          <p:cNvCxnSpPr>
            <a:endCxn id="116" idx="0"/>
          </p:cNvCxnSpPr>
          <p:nvPr/>
        </p:nvCxnSpPr>
        <p:spPr>
          <a:xfrm>
            <a:off x="5142383" y="3941535"/>
            <a:ext cx="0" cy="37278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p:cNvCxnSpPr>
            <a:stCxn id="112" idx="0"/>
            <a:endCxn id="116" idx="1"/>
          </p:cNvCxnSpPr>
          <p:nvPr/>
        </p:nvCxnSpPr>
        <p:spPr>
          <a:xfrm flipV="1">
            <a:off x="3544790" y="4483593"/>
            <a:ext cx="1016099" cy="7849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9" name="ZoneTexte 118"/>
          <p:cNvSpPr txBox="1"/>
          <p:nvPr/>
        </p:nvSpPr>
        <p:spPr>
          <a:xfrm>
            <a:off x="3683469" y="5420103"/>
            <a:ext cx="696300" cy="338554"/>
          </a:xfrm>
          <a:prstGeom prst="rect">
            <a:avLst/>
          </a:prstGeom>
          <a:solidFill>
            <a:schemeClr val="bg1"/>
          </a:solidFill>
          <a:ln>
            <a:solidFill>
              <a:schemeClr val="accent6">
                <a:lumMod val="50000"/>
              </a:schemeClr>
            </a:solidFill>
          </a:ln>
        </p:spPr>
        <p:txBody>
          <a:bodyPr wrap="square" rtlCol="0">
            <a:spAutoFit/>
          </a:bodyPr>
          <a:lstStyle/>
          <a:p>
            <a:pPr algn="ctr"/>
            <a:r>
              <a:rPr lang="fr-FR" sz="1600" dirty="0" smtClean="0">
                <a:solidFill>
                  <a:schemeClr val="accent6">
                    <a:lumMod val="50000"/>
                  </a:schemeClr>
                </a:solidFill>
              </a:rPr>
              <a:t>H(Y)</a:t>
            </a:r>
            <a:endParaRPr lang="en-GB" sz="1600" dirty="0">
              <a:solidFill>
                <a:schemeClr val="accent6">
                  <a:lumMod val="50000"/>
                </a:schemeClr>
              </a:solidFill>
            </a:endParaRPr>
          </a:p>
        </p:txBody>
      </p:sp>
      <p:cxnSp>
        <p:nvCxnSpPr>
          <p:cNvPr id="120" name="Connecteur droit avec flèche 119"/>
          <p:cNvCxnSpPr>
            <a:stCxn id="112" idx="0"/>
            <a:endCxn id="119" idx="0"/>
          </p:cNvCxnSpPr>
          <p:nvPr/>
        </p:nvCxnSpPr>
        <p:spPr>
          <a:xfrm>
            <a:off x="3544790" y="5268499"/>
            <a:ext cx="486829" cy="15160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p:cNvCxnSpPr>
            <a:stCxn id="119" idx="3"/>
          </p:cNvCxnSpPr>
          <p:nvPr/>
        </p:nvCxnSpPr>
        <p:spPr>
          <a:xfrm>
            <a:off x="4379769" y="5589380"/>
            <a:ext cx="738864" cy="3406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p:cNvCxnSpPr>
            <a:stCxn id="116" idx="2"/>
          </p:cNvCxnSpPr>
          <p:nvPr/>
        </p:nvCxnSpPr>
        <p:spPr>
          <a:xfrm flipH="1">
            <a:off x="5118633" y="4652870"/>
            <a:ext cx="23750" cy="12771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ZoneTexte 123"/>
          <p:cNvSpPr txBox="1"/>
          <p:nvPr/>
        </p:nvSpPr>
        <p:spPr>
          <a:xfrm rot="-3000000">
            <a:off x="4078915" y="1334613"/>
            <a:ext cx="1891890" cy="461665"/>
          </a:xfrm>
          <a:prstGeom prst="rect">
            <a:avLst/>
          </a:prstGeom>
          <a:noFill/>
        </p:spPr>
        <p:txBody>
          <a:bodyPr wrap="square" rtlCol="0">
            <a:spAutoFit/>
          </a:bodyPr>
          <a:lstStyle/>
          <a:p>
            <a:pPr algn="ctr"/>
            <a:r>
              <a:rPr lang="fr-FR" sz="1200" i="1" dirty="0" smtClean="0">
                <a:solidFill>
                  <a:schemeClr val="accent4"/>
                </a:solidFill>
              </a:rPr>
              <a:t>Images encodées </a:t>
            </a:r>
          </a:p>
          <a:p>
            <a:pPr algn="ctr"/>
            <a:r>
              <a:rPr lang="fr-FR" sz="1200" i="1" dirty="0" err="1">
                <a:solidFill>
                  <a:schemeClr val="accent4"/>
                </a:solidFill>
              </a:rPr>
              <a:t>f</a:t>
            </a:r>
            <a:r>
              <a:rPr lang="fr-FR" sz="1200" i="1" dirty="0" err="1" smtClean="0">
                <a:solidFill>
                  <a:schemeClr val="accent4"/>
                </a:solidFill>
              </a:rPr>
              <a:t>ct</a:t>
            </a:r>
            <a:r>
              <a:rPr lang="fr-FR" sz="1200" i="1" dirty="0" smtClean="0">
                <a:solidFill>
                  <a:schemeClr val="accent4"/>
                </a:solidFill>
              </a:rPr>
              <a:t>°(échelle d’observation)</a:t>
            </a:r>
            <a:endParaRPr lang="en-GB" sz="1200" i="1" dirty="0">
              <a:solidFill>
                <a:schemeClr val="accent4"/>
              </a:solidFill>
            </a:endParaRPr>
          </a:p>
        </p:txBody>
      </p:sp>
      <p:sp>
        <p:nvSpPr>
          <p:cNvPr id="50" name="Sous-titre 2"/>
          <p:cNvSpPr txBox="1">
            <a:spLocks/>
          </p:cNvSpPr>
          <p:nvPr/>
        </p:nvSpPr>
        <p:spPr>
          <a:xfrm>
            <a:off x="2820" y="332656"/>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a:ln w="11430"/>
                <a:solidFill>
                  <a:srgbClr val="F79646">
                    <a:lumMod val="75000"/>
                  </a:srgbClr>
                </a:solidFill>
              </a:rPr>
              <a:t>ÉCHELLE D’OBSERVATION OPTIMALE POUR LA PRÉDICTION TISSULAIRE</a:t>
            </a:r>
          </a:p>
        </p:txBody>
      </p:sp>
      <p:sp>
        <p:nvSpPr>
          <p:cNvPr id="51" name="Titre 1"/>
          <p:cNvSpPr txBox="1">
            <a:spLocks/>
          </p:cNvSpPr>
          <p:nvPr/>
        </p:nvSpPr>
        <p:spPr>
          <a:xfrm>
            <a:off x="0" y="1"/>
            <a:ext cx="9144000" cy="404663"/>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400" spc="150" dirty="0">
                <a:ln w="11430"/>
                <a:solidFill>
                  <a:srgbClr val="C0504D">
                    <a:lumMod val="75000"/>
                  </a:srgbClr>
                </a:solidFill>
                <a:effectLst>
                  <a:outerShdw blurRad="25400" algn="tl" rotWithShape="0">
                    <a:srgbClr val="000000">
                      <a:alpha val="43000"/>
                    </a:srgbClr>
                  </a:outerShdw>
                </a:effectLst>
              </a:rPr>
              <a:t>OUTILS DE LA THÉORIE DE </a:t>
            </a:r>
            <a:r>
              <a:rPr lang="fr-FR" sz="2400" spc="150" dirty="0" smtClean="0">
                <a:ln w="11430"/>
                <a:solidFill>
                  <a:srgbClr val="C0504D">
                    <a:lumMod val="75000"/>
                  </a:srgbClr>
                </a:solidFill>
                <a:effectLst>
                  <a:outerShdw blurRad="25400" algn="tl" rotWithShape="0">
                    <a:srgbClr val="000000">
                      <a:alpha val="43000"/>
                    </a:srgbClr>
                  </a:outerShdw>
                </a:effectLst>
              </a:rPr>
              <a:t>L’INFORMATION</a:t>
            </a:r>
            <a:endParaRPr lang="fr-FR" sz="2400" spc="150" dirty="0">
              <a:ln w="11430"/>
              <a:solidFill>
                <a:srgbClr val="C0504D">
                  <a:lumMod val="75000"/>
                </a:srgbClr>
              </a:solidFill>
              <a:effectLst>
                <a:outerShdw blurRad="25400" algn="tl" rotWithShape="0">
                  <a:srgbClr val="000000">
                    <a:alpha val="43000"/>
                  </a:srgbClr>
                </a:outerShdw>
              </a:effectLst>
            </a:endParaRPr>
          </a:p>
        </p:txBody>
      </p:sp>
      <p:grpSp>
        <p:nvGrpSpPr>
          <p:cNvPr id="48" name="Groupe 47"/>
          <p:cNvGrpSpPr/>
          <p:nvPr/>
        </p:nvGrpSpPr>
        <p:grpSpPr>
          <a:xfrm>
            <a:off x="6942602" y="1172284"/>
            <a:ext cx="2143234" cy="2769251"/>
            <a:chOff x="6813760" y="193659"/>
            <a:chExt cx="2143234" cy="2769251"/>
          </a:xfrm>
        </p:grpSpPr>
        <p:pic>
          <p:nvPicPr>
            <p:cNvPr id="49" name="Image 48"/>
            <p:cNvPicPr preferRelativeResize="0">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l="29048" t="26836" r="27945" b="26332"/>
            <a:stretch/>
          </p:blipFill>
          <p:spPr>
            <a:xfrm rot="5400000">
              <a:off x="7627853" y="328195"/>
              <a:ext cx="1463678" cy="1194605"/>
            </a:xfrm>
            <a:prstGeom prst="rect">
              <a:avLst/>
            </a:prstGeom>
            <a:solidFill>
              <a:schemeClr val="bg1">
                <a:lumMod val="95000"/>
                <a:alpha val="50000"/>
              </a:schemeClr>
            </a:solidFill>
            <a:ln>
              <a:solidFill>
                <a:schemeClr val="tx1">
                  <a:lumMod val="75000"/>
                  <a:lumOff val="25000"/>
                </a:schemeClr>
              </a:solidFill>
            </a:ln>
          </p:spPr>
        </p:pic>
        <p:pic>
          <p:nvPicPr>
            <p:cNvPr id="52" name="Image 51"/>
            <p:cNvPicPr preferRelativeResize="0">
              <a:picLocks noChangeAspect="1"/>
            </p:cNvPicPr>
            <p:nvPr/>
          </p:nvPicPr>
          <p:blipFill rotWithShape="1">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rcRect l="27870" t="26224" r="27491" b="26478"/>
            <a:stretch/>
          </p:blipFill>
          <p:spPr>
            <a:xfrm rot="5400000">
              <a:off x="7216300" y="924929"/>
              <a:ext cx="1492350" cy="1192424"/>
            </a:xfrm>
            <a:prstGeom prst="rect">
              <a:avLst/>
            </a:prstGeom>
            <a:solidFill>
              <a:schemeClr val="bg1">
                <a:lumMod val="95000"/>
                <a:alpha val="40000"/>
              </a:schemeClr>
            </a:solidFill>
            <a:ln>
              <a:solidFill>
                <a:schemeClr val="tx1">
                  <a:lumMod val="75000"/>
                  <a:lumOff val="25000"/>
                </a:schemeClr>
              </a:solidFill>
            </a:ln>
          </p:spPr>
        </p:pic>
        <p:pic>
          <p:nvPicPr>
            <p:cNvPr id="53" name="Image 52"/>
            <p:cNvPicPr preferRelativeResize="0">
              <a:picLocks noChangeAspect="1"/>
            </p:cNvPicPr>
            <p:nvPr/>
          </p:nvPicPr>
          <p:blipFill rotWithShape="1">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rcRect l="27346" t="26356" r="27024" b="25896"/>
            <a:stretch/>
          </p:blipFill>
          <p:spPr>
            <a:xfrm rot="5400000">
              <a:off x="6650837" y="1566372"/>
              <a:ext cx="1559461" cy="1233615"/>
            </a:xfrm>
            <a:prstGeom prst="rect">
              <a:avLst/>
            </a:prstGeom>
            <a:solidFill>
              <a:schemeClr val="bg1">
                <a:lumMod val="75000"/>
                <a:alpha val="20000"/>
              </a:schemeClr>
            </a:solidFill>
            <a:ln>
              <a:solidFill>
                <a:schemeClr val="tx1">
                  <a:lumMod val="75000"/>
                  <a:lumOff val="25000"/>
                </a:schemeClr>
              </a:solidFill>
            </a:ln>
          </p:spPr>
        </p:pic>
      </p:grpSp>
      <p:sp>
        <p:nvSpPr>
          <p:cNvPr id="54" name="Flèche droite 53"/>
          <p:cNvSpPr/>
          <p:nvPr/>
        </p:nvSpPr>
        <p:spPr>
          <a:xfrm>
            <a:off x="6093666" y="3626021"/>
            <a:ext cx="566566" cy="378531"/>
          </a:xfrm>
          <a:prstGeom prst="rightArrow">
            <a:avLst/>
          </a:prstGeom>
          <a:gradFill>
            <a:gsLst>
              <a:gs pos="0">
                <a:schemeClr val="accent4">
                  <a:lumMod val="20000"/>
                  <a:lumOff val="80000"/>
                </a:schemeClr>
              </a:gs>
              <a:gs pos="100000">
                <a:schemeClr val="bg1">
                  <a:lumMod val="75000"/>
                </a:schemeClr>
              </a:gs>
            </a:gsLst>
            <a:lin ang="0" scaled="0"/>
          </a:gradFill>
          <a:ln w="9525">
            <a:gradFill flip="none" rotWithShape="1">
              <a:gsLst>
                <a:gs pos="0">
                  <a:schemeClr val="accent4"/>
                </a:gs>
                <a:gs pos="100000">
                  <a:schemeClr val="tx1">
                    <a:lumMod val="75000"/>
                    <a:lumOff val="2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3">
                  <a:lumMod val="50000"/>
                </a:schemeClr>
              </a:solidFill>
            </a:endParaRPr>
          </a:p>
        </p:txBody>
      </p:sp>
      <p:cxnSp>
        <p:nvCxnSpPr>
          <p:cNvPr id="55" name="Connecteur droit avec flèche 54"/>
          <p:cNvCxnSpPr>
            <a:endCxn id="57" idx="1"/>
          </p:cNvCxnSpPr>
          <p:nvPr/>
        </p:nvCxnSpPr>
        <p:spPr>
          <a:xfrm flipV="1">
            <a:off x="3544790" y="4487631"/>
            <a:ext cx="3353122" cy="76943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a:endCxn id="57" idx="0"/>
          </p:cNvCxnSpPr>
          <p:nvPr/>
        </p:nvCxnSpPr>
        <p:spPr>
          <a:xfrm flipH="1">
            <a:off x="7479406" y="3920133"/>
            <a:ext cx="8864" cy="398221"/>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6897912" y="4318354"/>
            <a:ext cx="1162988" cy="338554"/>
          </a:xfrm>
          <a:prstGeom prst="rect">
            <a:avLst/>
          </a:prstGeom>
          <a:solidFill>
            <a:schemeClr val="bg1"/>
          </a:solidFill>
          <a:ln>
            <a:solidFill>
              <a:schemeClr val="accent2">
                <a:lumMod val="75000"/>
              </a:schemeClr>
            </a:solidFill>
          </a:ln>
        </p:spPr>
        <p:txBody>
          <a:bodyPr wrap="square" rtlCol="0">
            <a:spAutoFit/>
          </a:bodyPr>
          <a:lstStyle/>
          <a:p>
            <a:pPr algn="ctr"/>
            <a:r>
              <a:rPr lang="fr-FR" sz="1600" dirty="0" smtClean="0">
                <a:solidFill>
                  <a:schemeClr val="accent6">
                    <a:lumMod val="50000"/>
                  </a:schemeClr>
                </a:solidFill>
              </a:rPr>
              <a:t>H(</a:t>
            </a:r>
            <a:r>
              <a:rPr lang="fr-FR" sz="1600" dirty="0" err="1" smtClean="0">
                <a:solidFill>
                  <a:schemeClr val="accent6">
                    <a:lumMod val="50000"/>
                  </a:schemeClr>
                </a:solidFill>
              </a:rPr>
              <a:t>Y|X</a:t>
            </a:r>
            <a:r>
              <a:rPr lang="fr-FR" sz="1100" dirty="0" err="1" smtClean="0">
                <a:solidFill>
                  <a:schemeClr val="accent6">
                    <a:lumMod val="50000"/>
                  </a:schemeClr>
                </a:solidFill>
              </a:rPr>
              <a:t>bruit</a:t>
            </a:r>
            <a:r>
              <a:rPr lang="fr-FR" sz="1600" dirty="0" smtClean="0">
                <a:solidFill>
                  <a:schemeClr val="accent6">
                    <a:lumMod val="50000"/>
                  </a:schemeClr>
                </a:solidFill>
              </a:rPr>
              <a:t>)</a:t>
            </a:r>
            <a:endParaRPr lang="en-GB" sz="1600" dirty="0">
              <a:solidFill>
                <a:schemeClr val="accent6">
                  <a:lumMod val="50000"/>
                </a:schemeClr>
              </a:solidFill>
            </a:endParaRPr>
          </a:p>
        </p:txBody>
      </p:sp>
      <p:sp>
        <p:nvSpPr>
          <p:cNvPr id="58" name="ZoneTexte 57"/>
          <p:cNvSpPr txBox="1"/>
          <p:nvPr/>
        </p:nvSpPr>
        <p:spPr>
          <a:xfrm>
            <a:off x="6986936" y="5918548"/>
            <a:ext cx="1809743" cy="584775"/>
          </a:xfrm>
          <a:prstGeom prst="rect">
            <a:avLst/>
          </a:prstGeom>
          <a:solidFill>
            <a:schemeClr val="bg1"/>
          </a:solidFill>
          <a:ln>
            <a:solidFill>
              <a:schemeClr val="accent6">
                <a:lumMod val="50000"/>
              </a:schemeClr>
            </a:solidFill>
          </a:ln>
        </p:spPr>
        <p:txBody>
          <a:bodyPr wrap="square" rtlCol="0">
            <a:spAutoFit/>
          </a:bodyPr>
          <a:lstStyle/>
          <a:p>
            <a:pPr algn="ctr"/>
            <a:r>
              <a:rPr lang="fr-FR" sz="1600" dirty="0" smtClean="0">
                <a:solidFill>
                  <a:schemeClr val="accent6">
                    <a:lumMod val="50000"/>
                  </a:schemeClr>
                </a:solidFill>
              </a:rPr>
              <a:t>Pouvoir prédictif résiduel dû au bruit</a:t>
            </a:r>
            <a:endParaRPr lang="en-GB" sz="1600" dirty="0">
              <a:solidFill>
                <a:schemeClr val="accent6">
                  <a:lumMod val="50000"/>
                </a:schemeClr>
              </a:solidFill>
            </a:endParaRPr>
          </a:p>
        </p:txBody>
      </p:sp>
      <p:cxnSp>
        <p:nvCxnSpPr>
          <p:cNvPr id="59" name="Connecteur droit avec flèche 58"/>
          <p:cNvCxnSpPr>
            <a:endCxn id="58" idx="0"/>
          </p:cNvCxnSpPr>
          <p:nvPr/>
        </p:nvCxnSpPr>
        <p:spPr>
          <a:xfrm>
            <a:off x="4379769" y="5577948"/>
            <a:ext cx="3512039" cy="3406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a:stCxn id="57" idx="2"/>
            <a:endCxn id="58" idx="0"/>
          </p:cNvCxnSpPr>
          <p:nvPr/>
        </p:nvCxnSpPr>
        <p:spPr>
          <a:xfrm>
            <a:off x="7479406" y="4656908"/>
            <a:ext cx="412402" cy="126164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ZoneTexte 61"/>
          <p:cNvSpPr txBox="1"/>
          <p:nvPr/>
        </p:nvSpPr>
        <p:spPr>
          <a:xfrm rot="-2700000">
            <a:off x="6496470" y="1571214"/>
            <a:ext cx="1610683" cy="276999"/>
          </a:xfrm>
          <a:prstGeom prst="rect">
            <a:avLst/>
          </a:prstGeom>
          <a:noFill/>
        </p:spPr>
        <p:txBody>
          <a:bodyPr wrap="square" rtlCol="0">
            <a:spAutoFit/>
          </a:bodyPr>
          <a:lstStyle/>
          <a:p>
            <a:pPr algn="ctr"/>
            <a:r>
              <a:rPr lang="fr-FR" sz="1200" i="1" dirty="0" smtClean="0">
                <a:solidFill>
                  <a:schemeClr val="tx1">
                    <a:lumMod val="75000"/>
                    <a:lumOff val="25000"/>
                  </a:schemeClr>
                </a:solidFill>
              </a:rPr>
              <a:t>Images de bruit </a:t>
            </a:r>
          </a:p>
        </p:txBody>
      </p:sp>
      <p:sp>
        <p:nvSpPr>
          <p:cNvPr id="63" name="ZoneTexte 62"/>
          <p:cNvSpPr txBox="1"/>
          <p:nvPr/>
        </p:nvSpPr>
        <p:spPr>
          <a:xfrm>
            <a:off x="6804248" y="3860513"/>
            <a:ext cx="633565" cy="338554"/>
          </a:xfrm>
          <a:prstGeom prst="rect">
            <a:avLst/>
          </a:prstGeom>
          <a:noFill/>
          <a:ln>
            <a:noFill/>
          </a:ln>
        </p:spPr>
        <p:txBody>
          <a:bodyPr wrap="square" rtlCol="0">
            <a:spAutoFit/>
          </a:bodyPr>
          <a:lstStyle/>
          <a:p>
            <a:r>
              <a:rPr lang="fr-FR" sz="1600" b="1" dirty="0" err="1" smtClean="0">
                <a:solidFill>
                  <a:schemeClr val="tx1">
                    <a:lumMod val="75000"/>
                    <a:lumOff val="25000"/>
                  </a:schemeClr>
                </a:solidFill>
              </a:rPr>
              <a:t>X</a:t>
            </a:r>
            <a:r>
              <a:rPr lang="fr-FR" sz="1200" dirty="0" err="1" smtClean="0">
                <a:solidFill>
                  <a:schemeClr val="tx1">
                    <a:lumMod val="75000"/>
                    <a:lumOff val="25000"/>
                  </a:schemeClr>
                </a:solidFill>
              </a:rPr>
              <a:t>bruit</a:t>
            </a:r>
            <a:endParaRPr lang="en-GB" sz="1200" dirty="0">
              <a:solidFill>
                <a:schemeClr val="tx1">
                  <a:lumMod val="75000"/>
                  <a:lumOff val="25000"/>
                </a:schemeClr>
              </a:solidFill>
            </a:endParaRPr>
          </a:p>
        </p:txBody>
      </p:sp>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988498324"/>
      </p:ext>
    </p:extLst>
  </p:cSld>
  <p:clrMapOvr>
    <a:masterClrMapping/>
  </p:clrMapOvr>
  <mc:AlternateContent xmlns:mc="http://schemas.openxmlformats.org/markup-compatibility/2006">
    <mc:Choice xmlns:p14="http://schemas.microsoft.com/office/powerpoint/2010/main" Requires="p14">
      <p:transition spd="slow" p14:dur="2000" advTm="49340"/>
    </mc:Choice>
    <mc:Fallback>
      <p:transition spd="slow" advTm="49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
                </p:tgtEl>
              </p:cMediaNode>
            </p:audio>
          </p:childTnLst>
        </p:cTn>
      </p:par>
    </p:tnLst>
    <p:bldLst>
      <p:bldP spid="54" grpId="0" animBg="1"/>
      <p:bldP spid="57" grpId="0" animBg="1"/>
      <p:bldP spid="58" grpId="0" animBg="1"/>
      <p:bldP spid="62" grpId="0"/>
      <p:bldP spid="6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33</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Sous-titre 2"/>
          <p:cNvSpPr txBox="1">
            <a:spLocks/>
          </p:cNvSpPr>
          <p:nvPr/>
        </p:nvSpPr>
        <p:spPr>
          <a:xfrm>
            <a:off x="2820" y="332656"/>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a:ln w="11430"/>
                <a:solidFill>
                  <a:srgbClr val="F79646">
                    <a:lumMod val="75000"/>
                  </a:srgbClr>
                </a:solidFill>
              </a:rPr>
              <a:t>ÉCHELLE D’OBSERVATION OPTIMALE POUR LA PRÉDICTION TISSULAIRE</a:t>
            </a:r>
          </a:p>
        </p:txBody>
      </p:sp>
      <p:sp>
        <p:nvSpPr>
          <p:cNvPr id="7" name="Titre 1"/>
          <p:cNvSpPr txBox="1">
            <a:spLocks/>
          </p:cNvSpPr>
          <p:nvPr/>
        </p:nvSpPr>
        <p:spPr>
          <a:xfrm>
            <a:off x="0" y="1"/>
            <a:ext cx="9144000" cy="404663"/>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400" spc="150" dirty="0">
                <a:ln w="11430"/>
                <a:solidFill>
                  <a:srgbClr val="C0504D">
                    <a:lumMod val="75000"/>
                  </a:srgbClr>
                </a:solidFill>
                <a:effectLst>
                  <a:outerShdw blurRad="25400" algn="tl" rotWithShape="0">
                    <a:srgbClr val="000000">
                      <a:alpha val="43000"/>
                    </a:srgbClr>
                  </a:outerShdw>
                </a:effectLst>
              </a:rPr>
              <a:t>OUTILS DE LA THÉORIE DE </a:t>
            </a:r>
            <a:r>
              <a:rPr lang="fr-FR" sz="2400" spc="150" dirty="0" smtClean="0">
                <a:ln w="11430"/>
                <a:solidFill>
                  <a:srgbClr val="C0504D">
                    <a:lumMod val="75000"/>
                  </a:srgbClr>
                </a:solidFill>
                <a:effectLst>
                  <a:outerShdw blurRad="25400" algn="tl" rotWithShape="0">
                    <a:srgbClr val="000000">
                      <a:alpha val="43000"/>
                    </a:srgbClr>
                  </a:outerShdw>
                </a:effectLst>
              </a:rPr>
              <a:t>L’INFORMATION</a:t>
            </a:r>
            <a:endParaRPr lang="fr-FR" sz="2400" spc="150" dirty="0">
              <a:ln w="11430"/>
              <a:solidFill>
                <a:srgbClr val="C0504D">
                  <a:lumMod val="75000"/>
                </a:srgbClr>
              </a:solidFill>
              <a:effectLst>
                <a:outerShdw blurRad="25400" algn="tl" rotWithShape="0">
                  <a:srgbClr val="000000">
                    <a:alpha val="43000"/>
                  </a:srgbClr>
                </a:outerShdw>
              </a:effectLst>
            </a:endParaRPr>
          </a:p>
        </p:txBody>
      </p:sp>
      <p:pic>
        <p:nvPicPr>
          <p:cNvPr id="49155"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4869" t="27954" r="6080" b="2602"/>
          <a:stretch/>
        </p:blipFill>
        <p:spPr bwMode="auto">
          <a:xfrm>
            <a:off x="58225" y="836712"/>
            <a:ext cx="7467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à coins arrondis 1"/>
          <p:cNvSpPr/>
          <p:nvPr/>
        </p:nvSpPr>
        <p:spPr>
          <a:xfrm>
            <a:off x="179512" y="2276872"/>
            <a:ext cx="7056784" cy="216024"/>
          </a:xfrm>
          <a:prstGeom prst="round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rotWithShape="1">
          <a:blip r:embed="rId6" cstate="email">
            <a:extLst>
              <a:ext uri="{28A0092B-C50C-407E-A947-70E740481C1C}">
                <a14:useLocalDpi xmlns:a14="http://schemas.microsoft.com/office/drawing/2010/main"/>
              </a:ext>
            </a:extLst>
          </a:blip>
          <a:srcRect l="2475" t="4247" r="7331"/>
          <a:stretch/>
        </p:blipFill>
        <p:spPr>
          <a:xfrm>
            <a:off x="5220072" y="3354123"/>
            <a:ext cx="3888432" cy="3176941"/>
          </a:xfrm>
          <a:prstGeom prst="rect">
            <a:avLst/>
          </a:prstGeom>
        </p:spPr>
      </p:pic>
      <p:pic>
        <p:nvPicPr>
          <p:cNvPr id="8" name="Son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021534760"/>
      </p:ext>
    </p:extLst>
  </p:cSld>
  <p:clrMapOvr>
    <a:masterClrMapping/>
  </p:clrMapOvr>
  <mc:AlternateContent xmlns:mc="http://schemas.openxmlformats.org/markup-compatibility/2006">
    <mc:Choice xmlns:p14="http://schemas.microsoft.com/office/powerpoint/2010/main" Requires="p14">
      <p:transition spd="slow" p14:dur="2000" advTm="23382"/>
    </mc:Choice>
    <mc:Fallback>
      <p:transition spd="slow" advTm="23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34</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21" name="Titre 1"/>
          <p:cNvSpPr txBox="1">
            <a:spLocks/>
          </p:cNvSpPr>
          <p:nvPr/>
        </p:nvSpPr>
        <p:spPr>
          <a:xfrm>
            <a:off x="-2820" y="0"/>
            <a:ext cx="9144000" cy="723730"/>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a:ln w="11430"/>
                <a:solidFill>
                  <a:srgbClr val="C0504D">
                    <a:lumMod val="75000"/>
                  </a:srgbClr>
                </a:solidFill>
                <a:effectLst>
                  <a:outerShdw blurRad="25400" algn="tl" rotWithShape="0">
                    <a:srgbClr val="000000">
                      <a:alpha val="43000"/>
                    </a:srgbClr>
                  </a:outerShdw>
                </a:effectLst>
              </a:rPr>
              <a:t>NOUVEAUX DESCRIPTEURS SUR DONNÉES DE </a:t>
            </a:r>
            <a:r>
              <a:rPr lang="fr-FR" sz="2000" spc="150" dirty="0" smtClean="0">
                <a:ln w="11430"/>
                <a:solidFill>
                  <a:srgbClr val="C0504D">
                    <a:lumMod val="75000"/>
                  </a:srgbClr>
                </a:solidFill>
                <a:effectLst>
                  <a:outerShdw blurRad="25400" algn="tl" rotWithShape="0">
                    <a:srgbClr val="000000">
                      <a:alpha val="43000"/>
                    </a:srgbClr>
                  </a:outerShdw>
                </a:effectLst>
              </a:rPr>
              <a:t>PERFUSION BRUTES </a:t>
            </a:r>
            <a:r>
              <a:rPr lang="fr-FR" sz="2000" spc="150" dirty="0">
                <a:ln w="11430"/>
                <a:solidFill>
                  <a:srgbClr val="C0504D">
                    <a:lumMod val="75000"/>
                  </a:srgbClr>
                </a:solidFill>
                <a:effectLst>
                  <a:outerShdw blurRad="25400" algn="tl" rotWithShape="0">
                    <a:srgbClr val="000000">
                      <a:alpha val="43000"/>
                    </a:srgbClr>
                  </a:outerShdw>
                </a:effectLst>
              </a:rPr>
              <a:t>POUR LA PRÉDICTION DE LA LÉSION FINALE</a:t>
            </a:r>
          </a:p>
        </p:txBody>
      </p:sp>
      <p:pic>
        <p:nvPicPr>
          <p:cNvPr id="51202" name="Picture 2"/>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2574193" y="3555082"/>
            <a:ext cx="6566987" cy="1386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llustrationPWItim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lum bright="20000" contrast="20000"/>
          </a:blip>
          <a:stretch>
            <a:fillRect/>
          </a:stretch>
        </p:blipFill>
        <p:spPr>
          <a:xfrm>
            <a:off x="58995" y="2132856"/>
            <a:ext cx="2405608" cy="2405608"/>
          </a:xfrm>
          <a:prstGeom prst="rect">
            <a:avLst/>
          </a:prstGeom>
        </p:spPr>
      </p:pic>
      <p:sp>
        <p:nvSpPr>
          <p:cNvPr id="3" name="ZoneTexte 2"/>
          <p:cNvSpPr txBox="1"/>
          <p:nvPr/>
        </p:nvSpPr>
        <p:spPr>
          <a:xfrm>
            <a:off x="19472" y="1196752"/>
            <a:ext cx="8801000" cy="400110"/>
          </a:xfrm>
          <a:prstGeom prst="rect">
            <a:avLst/>
          </a:prstGeom>
          <a:noFill/>
        </p:spPr>
        <p:txBody>
          <a:bodyPr wrap="square" rtlCol="0">
            <a:spAutoFit/>
          </a:bodyPr>
          <a:lstStyle/>
          <a:p>
            <a:pPr marL="285750" indent="-285750">
              <a:buFont typeface="Wingdings" panose="05000000000000000000" pitchFamily="2" charset="2"/>
              <a:buChar char="Ø"/>
            </a:pPr>
            <a:r>
              <a:rPr lang="fr-FR" sz="2000" dirty="0"/>
              <a:t>S</a:t>
            </a:r>
            <a:r>
              <a:rPr lang="fr-FR" sz="2000" dirty="0" smtClean="0"/>
              <a:t>ignature spatio-temporelle différente entre tissus sains et pathologiques</a:t>
            </a:r>
            <a:endParaRPr lang="fr-FR" sz="2000" dirty="0"/>
          </a:p>
        </p:txBody>
      </p:sp>
      <p:pic>
        <p:nvPicPr>
          <p:cNvPr id="8" name="Picture 2"/>
          <p:cNvPicPr>
            <a:picLocks noChangeAspect="1" noChangeArrowheads="1"/>
          </p:cNvPicPr>
          <p:nvPr/>
        </p:nvPicPr>
        <p:blipFill rotWithShape="1">
          <a:blip r:embed="rId9" cstate="email">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2577013" y="1982860"/>
            <a:ext cx="6566987" cy="131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Ellipse 5"/>
          <p:cNvSpPr/>
          <p:nvPr/>
        </p:nvSpPr>
        <p:spPr>
          <a:xfrm>
            <a:off x="1261799" y="2924944"/>
            <a:ext cx="717913"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p:nvPr/>
        </p:nvCxnSpPr>
        <p:spPr>
          <a:xfrm flipH="1">
            <a:off x="1763688" y="2637890"/>
            <a:ext cx="216024" cy="287054"/>
          </a:xfrm>
          <a:prstGeom prst="straightConnector1">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 name="Son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962172285"/>
      </p:ext>
    </p:extLst>
  </p:cSld>
  <p:clrMapOvr>
    <a:masterClrMapping/>
  </p:clrMapOvr>
  <mc:AlternateContent xmlns:mc="http://schemas.openxmlformats.org/markup-compatibility/2006">
    <mc:Choice xmlns:p14="http://schemas.microsoft.com/office/powerpoint/2010/main" Requires="p14">
      <p:transition spd="slow" p14:dur="2000" advTm="24680"/>
    </mc:Choice>
    <mc:Fallback>
      <p:transition spd="slow" advTm="24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mediacall" presetSubtype="0" fill="hold" nodeType="withEffect">
                                  <p:stCondLst>
                                    <p:cond delay="0"/>
                                  </p:stCondLst>
                                  <p:childTnLst>
                                    <p:cmd type="call" cmd="playFrom(0.0)">
                                      <p:cBhvr>
                                        <p:cTn id="8"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2"/>
                </p:tgtEl>
              </p:cMediaNode>
            </p:video>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6" objId="2"/>
        <p14:playEvt time="15027" objId="2"/>
        <p14:stopEvt time="24680" objId="2"/>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35</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21" name="Titre 1"/>
          <p:cNvSpPr txBox="1">
            <a:spLocks/>
          </p:cNvSpPr>
          <p:nvPr/>
        </p:nvSpPr>
        <p:spPr>
          <a:xfrm>
            <a:off x="-25901" y="0"/>
            <a:ext cx="9144000" cy="507706"/>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a:ln w="11430"/>
                <a:solidFill>
                  <a:srgbClr val="C0504D">
                    <a:lumMod val="75000"/>
                  </a:srgbClr>
                </a:solidFill>
                <a:effectLst>
                  <a:outerShdw blurRad="25400" algn="tl" rotWithShape="0">
                    <a:srgbClr val="000000">
                      <a:alpha val="43000"/>
                    </a:srgbClr>
                  </a:outerShdw>
                </a:effectLst>
              </a:rPr>
              <a:t>NOUVEAUX DESCRIPTEURS SUR DONNÉES </a:t>
            </a:r>
            <a:r>
              <a:rPr lang="fr-FR" sz="2000" spc="150" dirty="0" smtClean="0">
                <a:ln w="11430"/>
                <a:solidFill>
                  <a:srgbClr val="C0504D">
                    <a:lumMod val="75000"/>
                  </a:srgbClr>
                </a:solidFill>
                <a:effectLst>
                  <a:outerShdw blurRad="25400" algn="tl" rotWithShape="0">
                    <a:srgbClr val="000000">
                      <a:alpha val="43000"/>
                    </a:srgbClr>
                  </a:outerShdw>
                </a:effectLst>
              </a:rPr>
              <a:t>BRUTES</a:t>
            </a:r>
            <a:endParaRPr lang="fr-FR" sz="2000" spc="150" dirty="0">
              <a:ln w="11430"/>
              <a:solidFill>
                <a:srgbClr val="C0504D">
                  <a:lumMod val="75000"/>
                </a:srgbClr>
              </a:solidFill>
              <a:effectLst>
                <a:outerShdw blurRad="25400" algn="tl" rotWithShape="0">
                  <a:srgbClr val="000000">
                    <a:alpha val="43000"/>
                  </a:srgbClr>
                </a:outerShdw>
              </a:effectLst>
            </a:endParaRPr>
          </a:p>
        </p:txBody>
      </p:sp>
      <p:pic>
        <p:nvPicPr>
          <p:cNvPr id="5222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40949" y="1196752"/>
            <a:ext cx="6210300" cy="39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7"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716016" y="5733256"/>
            <a:ext cx="38862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4"/>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11560" y="5733256"/>
            <a:ext cx="38862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611560" y="5445224"/>
            <a:ext cx="575799" cy="369332"/>
          </a:xfrm>
          <a:prstGeom prst="rect">
            <a:avLst/>
          </a:prstGeom>
          <a:noFill/>
        </p:spPr>
        <p:txBody>
          <a:bodyPr wrap="none" rtlCol="0">
            <a:spAutoFit/>
          </a:bodyPr>
          <a:lstStyle/>
          <a:p>
            <a:r>
              <a:rPr lang="fr-FR" dirty="0" smtClean="0"/>
              <a:t>Sain</a:t>
            </a:r>
            <a:endParaRPr lang="fr-FR" dirty="0"/>
          </a:p>
        </p:txBody>
      </p:sp>
      <p:sp>
        <p:nvSpPr>
          <p:cNvPr id="3" name="ZoneTexte 2"/>
          <p:cNvSpPr txBox="1"/>
          <p:nvPr/>
        </p:nvSpPr>
        <p:spPr>
          <a:xfrm>
            <a:off x="4716016" y="5445224"/>
            <a:ext cx="1423147" cy="369332"/>
          </a:xfrm>
          <a:prstGeom prst="rect">
            <a:avLst/>
          </a:prstGeom>
          <a:noFill/>
        </p:spPr>
        <p:txBody>
          <a:bodyPr wrap="none" rtlCol="0">
            <a:spAutoFit/>
          </a:bodyPr>
          <a:lstStyle/>
          <a:p>
            <a:r>
              <a:rPr lang="fr-FR" dirty="0" smtClean="0"/>
              <a:t>Pathologique</a:t>
            </a:r>
            <a:endParaRPr lang="fr-FR" dirty="0"/>
          </a:p>
        </p:txBody>
      </p:sp>
      <p:sp>
        <p:nvSpPr>
          <p:cNvPr id="11" name="Sous-titre 2"/>
          <p:cNvSpPr txBox="1">
            <a:spLocks/>
          </p:cNvSpPr>
          <p:nvPr/>
        </p:nvSpPr>
        <p:spPr>
          <a:xfrm>
            <a:off x="0" y="404664"/>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solidFill>
                  <a:srgbClr val="F79646">
                    <a:lumMod val="75000"/>
                  </a:srgbClr>
                </a:solidFill>
              </a:rPr>
              <a:t>ENCODAGE DE LA SIGNATURE SPATIO-TEMPORELLE</a:t>
            </a:r>
            <a:endParaRPr lang="fr-FR" sz="1800" b="1" i="0" spc="150" dirty="0">
              <a:ln w="11430"/>
              <a:solidFill>
                <a:srgbClr val="F79646">
                  <a:lumMod val="75000"/>
                </a:srgbClr>
              </a:solidFill>
            </a:endParaRPr>
          </a:p>
        </p:txBody>
      </p:sp>
      <p:pic>
        <p:nvPicPr>
          <p:cNvPr id="6" name="Son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604031125"/>
      </p:ext>
    </p:extLst>
  </p:cSld>
  <p:clrMapOvr>
    <a:masterClrMapping/>
  </p:clrMapOvr>
  <mc:AlternateContent xmlns:mc="http://schemas.openxmlformats.org/markup-compatibility/2006">
    <mc:Choice xmlns:p14="http://schemas.microsoft.com/office/powerpoint/2010/main" Requires="p14">
      <p:transition spd="slow" p14:dur="2000" advTm="53022"/>
    </mc:Choice>
    <mc:Fallback>
      <p:transition spd="slow" advTm="53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36</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Titre 1"/>
          <p:cNvSpPr txBox="1">
            <a:spLocks/>
          </p:cNvSpPr>
          <p:nvPr/>
        </p:nvSpPr>
        <p:spPr>
          <a:xfrm>
            <a:off x="-25901" y="0"/>
            <a:ext cx="9144000" cy="507706"/>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a:ln w="11430"/>
                <a:solidFill>
                  <a:srgbClr val="C0504D">
                    <a:lumMod val="75000"/>
                  </a:srgbClr>
                </a:solidFill>
                <a:effectLst>
                  <a:outerShdw blurRad="25400" algn="tl" rotWithShape="0">
                    <a:srgbClr val="000000">
                      <a:alpha val="43000"/>
                    </a:srgbClr>
                  </a:outerShdw>
                </a:effectLst>
              </a:rPr>
              <a:t>NOUVEAUX DESCRIPTEURS SUR DONNÉES </a:t>
            </a:r>
            <a:r>
              <a:rPr lang="fr-FR" sz="2000" spc="150" dirty="0" smtClean="0">
                <a:ln w="11430"/>
                <a:solidFill>
                  <a:srgbClr val="C0504D">
                    <a:lumMod val="75000"/>
                  </a:srgbClr>
                </a:solidFill>
                <a:effectLst>
                  <a:outerShdw blurRad="25400" algn="tl" rotWithShape="0">
                    <a:srgbClr val="000000">
                      <a:alpha val="43000"/>
                    </a:srgbClr>
                  </a:outerShdw>
                </a:effectLst>
              </a:rPr>
              <a:t>BRUTES</a:t>
            </a:r>
            <a:endParaRPr lang="fr-FR" sz="2000" spc="150" dirty="0">
              <a:ln w="11430"/>
              <a:solidFill>
                <a:srgbClr val="C0504D">
                  <a:lumMod val="75000"/>
                </a:srgbClr>
              </a:solidFill>
              <a:effectLst>
                <a:outerShdw blurRad="25400" algn="tl" rotWithShape="0">
                  <a:srgbClr val="000000">
                    <a:alpha val="43000"/>
                  </a:srgbClr>
                </a:outerShdw>
              </a:effectLst>
            </a:endParaRPr>
          </a:p>
        </p:txBody>
      </p:sp>
      <p:sp>
        <p:nvSpPr>
          <p:cNvPr id="7" name="Sous-titre 2"/>
          <p:cNvSpPr txBox="1">
            <a:spLocks/>
          </p:cNvSpPr>
          <p:nvPr/>
        </p:nvSpPr>
        <p:spPr>
          <a:xfrm>
            <a:off x="0" y="404664"/>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solidFill>
                  <a:srgbClr val="F79646">
                    <a:lumMod val="75000"/>
                  </a:srgbClr>
                </a:solidFill>
              </a:rPr>
              <a:t>MÉTHODE D’ANALYSE PROPOSÉE EN PREMIÈRE INTENTION</a:t>
            </a:r>
            <a:endParaRPr lang="fr-FR" sz="1800" b="1" i="0" spc="150" dirty="0">
              <a:ln w="11430"/>
              <a:solidFill>
                <a:srgbClr val="F79646">
                  <a:lumMod val="75000"/>
                </a:srgbClr>
              </a:solidFill>
            </a:endParaRPr>
          </a:p>
        </p:txBody>
      </p:sp>
      <p:pic>
        <p:nvPicPr>
          <p:cNvPr id="6758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0188" y="1268760"/>
            <a:ext cx="7848600" cy="408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52662669"/>
      </p:ext>
    </p:extLst>
  </p:cSld>
  <p:clrMapOvr>
    <a:masterClrMapping/>
  </p:clrMapOvr>
  <mc:AlternateContent xmlns:mc="http://schemas.openxmlformats.org/markup-compatibility/2006">
    <mc:Choice xmlns:p14="http://schemas.microsoft.com/office/powerpoint/2010/main" Requires="p14">
      <p:transition spd="slow" p14:dur="2000" advTm="53270"/>
    </mc:Choice>
    <mc:Fallback>
      <p:transition spd="slow" advTm="53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37</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Titre 1"/>
          <p:cNvSpPr txBox="1">
            <a:spLocks/>
          </p:cNvSpPr>
          <p:nvPr/>
        </p:nvSpPr>
        <p:spPr>
          <a:xfrm>
            <a:off x="-25901" y="0"/>
            <a:ext cx="9144000" cy="507706"/>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a:ln w="11430"/>
                <a:solidFill>
                  <a:srgbClr val="C0504D">
                    <a:lumMod val="75000"/>
                  </a:srgbClr>
                </a:solidFill>
                <a:effectLst>
                  <a:outerShdw blurRad="25400" algn="tl" rotWithShape="0">
                    <a:srgbClr val="000000">
                      <a:alpha val="43000"/>
                    </a:srgbClr>
                  </a:outerShdw>
                </a:effectLst>
              </a:rPr>
              <a:t>NOUVEAUX DESCRIPTEURS SUR DONNÉES </a:t>
            </a:r>
            <a:r>
              <a:rPr lang="fr-FR" sz="2000" spc="150" dirty="0" smtClean="0">
                <a:ln w="11430"/>
                <a:solidFill>
                  <a:srgbClr val="C0504D">
                    <a:lumMod val="75000"/>
                  </a:srgbClr>
                </a:solidFill>
                <a:effectLst>
                  <a:outerShdw blurRad="25400" algn="tl" rotWithShape="0">
                    <a:srgbClr val="000000">
                      <a:alpha val="43000"/>
                    </a:srgbClr>
                  </a:outerShdw>
                </a:effectLst>
              </a:rPr>
              <a:t>BRUTES</a:t>
            </a:r>
            <a:endParaRPr lang="fr-FR" sz="2000" spc="150" dirty="0">
              <a:ln w="11430"/>
              <a:solidFill>
                <a:srgbClr val="C0504D">
                  <a:lumMod val="75000"/>
                </a:srgbClr>
              </a:solidFill>
              <a:effectLst>
                <a:outerShdw blurRad="25400" algn="tl" rotWithShape="0">
                  <a:srgbClr val="000000">
                    <a:alpha val="43000"/>
                  </a:srgbClr>
                </a:outerShdw>
              </a:effectLst>
            </a:endParaRPr>
          </a:p>
        </p:txBody>
      </p:sp>
      <p:sp>
        <p:nvSpPr>
          <p:cNvPr id="7" name="Sous-titre 2"/>
          <p:cNvSpPr txBox="1">
            <a:spLocks/>
          </p:cNvSpPr>
          <p:nvPr/>
        </p:nvSpPr>
        <p:spPr>
          <a:xfrm>
            <a:off x="0" y="404664"/>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solidFill>
                  <a:srgbClr val="F79646">
                    <a:lumMod val="75000"/>
                  </a:srgbClr>
                </a:solidFill>
              </a:rPr>
              <a:t>OPTIMISATION DES ÉCHELLES D’OBSERVATION</a:t>
            </a:r>
            <a:endParaRPr lang="fr-FR" sz="1800" b="1" i="0" spc="150" dirty="0">
              <a:ln w="11430"/>
              <a:solidFill>
                <a:srgbClr val="F79646">
                  <a:lumMod val="75000"/>
                </a:srgbClr>
              </a:solidFill>
            </a:endParaRPr>
          </a:p>
        </p:txBody>
      </p:sp>
      <p:sp>
        <p:nvSpPr>
          <p:cNvPr id="8" name="AutoShape 2" descr="{\mathit {TPR}}={\mathit {TP}}/P={\mathit {TP}}/({\mathit {TP}}+{\mathit {FN}})"/>
          <p:cNvSpPr>
            <a:spLocks noChangeAspect="1" noChangeArrowheads="1"/>
          </p:cNvSpPr>
          <p:nvPr/>
        </p:nvSpPr>
        <p:spPr bwMode="auto">
          <a:xfrm>
            <a:off x="612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3" descr="{\mathit {SPC}}={\mathit {TN}}/N={\mathit {TN}}/({\mathit {TN}}+{\mathit {FP}})"/>
          <p:cNvSpPr>
            <a:spLocks noChangeAspect="1" noChangeArrowheads="1"/>
          </p:cNvSpPr>
          <p:nvPr/>
        </p:nvSpPr>
        <p:spPr bwMode="auto">
          <a:xfrm>
            <a:off x="612775" y="1381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4" descr="{\mathit {PPV}}={\mathit {TP}}/({\mathit {TP}}+{\mathit {FP}})"/>
          <p:cNvSpPr>
            <a:spLocks noChangeAspect="1" noChangeArrowheads="1"/>
          </p:cNvSpPr>
          <p:nvPr/>
        </p:nvSpPr>
        <p:spPr bwMode="auto">
          <a:xfrm>
            <a:off x="612775" y="687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4517"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62882" y="3068960"/>
            <a:ext cx="6218237" cy="333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8"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84530" y="1068708"/>
            <a:ext cx="73231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ZoneTexte 12"/>
          <p:cNvSpPr txBox="1"/>
          <p:nvPr/>
        </p:nvSpPr>
        <p:spPr>
          <a:xfrm>
            <a:off x="808274" y="2348880"/>
            <a:ext cx="7151830" cy="400110"/>
          </a:xfrm>
          <a:prstGeom prst="rect">
            <a:avLst/>
          </a:prstGeom>
          <a:noFill/>
        </p:spPr>
        <p:txBody>
          <a:bodyPr wrap="none" rtlCol="0">
            <a:spAutoFit/>
          </a:bodyPr>
          <a:lstStyle/>
          <a:p>
            <a:pPr marL="285750" indent="-285750">
              <a:buFont typeface="Wingdings" panose="05000000000000000000" pitchFamily="2" charset="2"/>
              <a:buChar char="Ø"/>
            </a:pPr>
            <a:r>
              <a:rPr lang="fr-FR" sz="2000" dirty="0" smtClean="0"/>
              <a:t>Quelle échelle d’observation </a:t>
            </a:r>
            <a:r>
              <a:rPr lang="fr-FR" sz="2000" dirty="0" err="1" smtClean="0"/>
              <a:t>Nh</a:t>
            </a:r>
            <a:r>
              <a:rPr lang="fr-FR" sz="2000" dirty="0" smtClean="0"/>
              <a:t> pour le calcul d’histogrammes ?</a:t>
            </a:r>
            <a:endParaRPr lang="fr-FR" sz="2000" dirty="0"/>
          </a:p>
        </p:txBody>
      </p:sp>
      <p:sp>
        <p:nvSpPr>
          <p:cNvPr id="14" name="Rectangle 13"/>
          <p:cNvSpPr/>
          <p:nvPr/>
        </p:nvSpPr>
        <p:spPr>
          <a:xfrm>
            <a:off x="4989165" y="980730"/>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17" name="Connecteur droit avec flèche 16"/>
          <p:cNvCxnSpPr/>
          <p:nvPr/>
        </p:nvCxnSpPr>
        <p:spPr>
          <a:xfrm>
            <a:off x="4989165" y="1788788"/>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4934316" y="1810274"/>
            <a:ext cx="425116" cy="338554"/>
          </a:xfrm>
          <a:prstGeom prst="rect">
            <a:avLst/>
          </a:prstGeom>
          <a:noFill/>
        </p:spPr>
        <p:txBody>
          <a:bodyPr wrap="none" rtlCol="0">
            <a:spAutoFit/>
          </a:bodyPr>
          <a:lstStyle/>
          <a:p>
            <a:r>
              <a:rPr lang="fr-FR" sz="1600" dirty="0" err="1" smtClean="0"/>
              <a:t>Nh</a:t>
            </a:r>
            <a:endParaRPr lang="fr-FR" sz="1600" dirty="0"/>
          </a:p>
        </p:txBody>
      </p:sp>
      <p:sp>
        <p:nvSpPr>
          <p:cNvPr id="22" name="Rectangle 21"/>
          <p:cNvSpPr/>
          <p:nvPr/>
        </p:nvSpPr>
        <p:spPr>
          <a:xfrm>
            <a:off x="5285581" y="980730"/>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23" name="Connecteur droit avec flèche 22"/>
          <p:cNvCxnSpPr/>
          <p:nvPr/>
        </p:nvCxnSpPr>
        <p:spPr>
          <a:xfrm>
            <a:off x="5285581" y="1788788"/>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5230732" y="1810274"/>
            <a:ext cx="425116" cy="338554"/>
          </a:xfrm>
          <a:prstGeom prst="rect">
            <a:avLst/>
          </a:prstGeom>
          <a:noFill/>
        </p:spPr>
        <p:txBody>
          <a:bodyPr wrap="none" rtlCol="0">
            <a:spAutoFit/>
          </a:bodyPr>
          <a:lstStyle/>
          <a:p>
            <a:r>
              <a:rPr lang="fr-FR" sz="1600" dirty="0" err="1" smtClean="0"/>
              <a:t>Nh</a:t>
            </a:r>
            <a:endParaRPr lang="fr-FR" sz="1600" dirty="0"/>
          </a:p>
        </p:txBody>
      </p:sp>
      <p:sp>
        <p:nvSpPr>
          <p:cNvPr id="25" name="Rectangle 24"/>
          <p:cNvSpPr/>
          <p:nvPr/>
        </p:nvSpPr>
        <p:spPr>
          <a:xfrm>
            <a:off x="5573613" y="980730"/>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26" name="Connecteur droit avec flèche 25"/>
          <p:cNvCxnSpPr/>
          <p:nvPr/>
        </p:nvCxnSpPr>
        <p:spPr>
          <a:xfrm>
            <a:off x="5573613" y="1788788"/>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5518764" y="1810274"/>
            <a:ext cx="425116" cy="338554"/>
          </a:xfrm>
          <a:prstGeom prst="rect">
            <a:avLst/>
          </a:prstGeom>
          <a:noFill/>
        </p:spPr>
        <p:txBody>
          <a:bodyPr wrap="none" rtlCol="0">
            <a:spAutoFit/>
          </a:bodyPr>
          <a:lstStyle/>
          <a:p>
            <a:r>
              <a:rPr lang="fr-FR" sz="1600" dirty="0" err="1" smtClean="0"/>
              <a:t>Nh</a:t>
            </a:r>
            <a:endParaRPr lang="fr-FR" sz="1600" dirty="0"/>
          </a:p>
        </p:txBody>
      </p:sp>
      <p:sp>
        <p:nvSpPr>
          <p:cNvPr id="28" name="Rectangle 27"/>
          <p:cNvSpPr/>
          <p:nvPr/>
        </p:nvSpPr>
        <p:spPr>
          <a:xfrm>
            <a:off x="5861645" y="980729"/>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29" name="Connecteur droit avec flèche 28"/>
          <p:cNvCxnSpPr/>
          <p:nvPr/>
        </p:nvCxnSpPr>
        <p:spPr>
          <a:xfrm>
            <a:off x="5861645" y="1788787"/>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806796" y="1810273"/>
            <a:ext cx="425116" cy="338554"/>
          </a:xfrm>
          <a:prstGeom prst="rect">
            <a:avLst/>
          </a:prstGeom>
          <a:noFill/>
        </p:spPr>
        <p:txBody>
          <a:bodyPr wrap="none" rtlCol="0">
            <a:spAutoFit/>
          </a:bodyPr>
          <a:lstStyle/>
          <a:p>
            <a:r>
              <a:rPr lang="fr-FR" sz="1600" dirty="0" err="1" smtClean="0"/>
              <a:t>Nh</a:t>
            </a:r>
            <a:endParaRPr lang="fr-FR" sz="1600" dirty="0"/>
          </a:p>
        </p:txBody>
      </p:sp>
      <p:sp>
        <p:nvSpPr>
          <p:cNvPr id="31" name="Rectangle 30"/>
          <p:cNvSpPr/>
          <p:nvPr/>
        </p:nvSpPr>
        <p:spPr>
          <a:xfrm>
            <a:off x="6149677" y="980730"/>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32" name="Connecteur droit avec flèche 31"/>
          <p:cNvCxnSpPr/>
          <p:nvPr/>
        </p:nvCxnSpPr>
        <p:spPr>
          <a:xfrm>
            <a:off x="6149677" y="1788788"/>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6094828" y="1810274"/>
            <a:ext cx="425116" cy="338554"/>
          </a:xfrm>
          <a:prstGeom prst="rect">
            <a:avLst/>
          </a:prstGeom>
          <a:noFill/>
        </p:spPr>
        <p:txBody>
          <a:bodyPr wrap="none" rtlCol="0">
            <a:spAutoFit/>
          </a:bodyPr>
          <a:lstStyle/>
          <a:p>
            <a:r>
              <a:rPr lang="fr-FR" sz="1600" dirty="0" err="1" smtClean="0"/>
              <a:t>Nh</a:t>
            </a:r>
            <a:endParaRPr lang="fr-FR" sz="1600" dirty="0"/>
          </a:p>
        </p:txBody>
      </p:sp>
      <p:sp>
        <p:nvSpPr>
          <p:cNvPr id="34" name="Rectangle 33"/>
          <p:cNvSpPr/>
          <p:nvPr/>
        </p:nvSpPr>
        <p:spPr>
          <a:xfrm>
            <a:off x="6437709" y="980730"/>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35" name="Connecteur droit avec flèche 34"/>
          <p:cNvCxnSpPr/>
          <p:nvPr/>
        </p:nvCxnSpPr>
        <p:spPr>
          <a:xfrm>
            <a:off x="6437709" y="1788788"/>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6382860" y="1810274"/>
            <a:ext cx="425116" cy="338554"/>
          </a:xfrm>
          <a:prstGeom prst="rect">
            <a:avLst/>
          </a:prstGeom>
          <a:noFill/>
        </p:spPr>
        <p:txBody>
          <a:bodyPr wrap="none" rtlCol="0">
            <a:spAutoFit/>
          </a:bodyPr>
          <a:lstStyle/>
          <a:p>
            <a:r>
              <a:rPr lang="fr-FR" sz="1600" dirty="0" err="1" smtClean="0"/>
              <a:t>Nh</a:t>
            </a:r>
            <a:endParaRPr lang="fr-FR" sz="1600" dirty="0"/>
          </a:p>
        </p:txBody>
      </p:sp>
      <p:sp>
        <p:nvSpPr>
          <p:cNvPr id="37" name="Rectangle 36"/>
          <p:cNvSpPr/>
          <p:nvPr/>
        </p:nvSpPr>
        <p:spPr>
          <a:xfrm>
            <a:off x="6725741" y="980730"/>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38" name="Connecteur droit avec flèche 37"/>
          <p:cNvCxnSpPr/>
          <p:nvPr/>
        </p:nvCxnSpPr>
        <p:spPr>
          <a:xfrm>
            <a:off x="6725741" y="1788788"/>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6670892" y="1810274"/>
            <a:ext cx="425116" cy="338554"/>
          </a:xfrm>
          <a:prstGeom prst="rect">
            <a:avLst/>
          </a:prstGeom>
          <a:noFill/>
        </p:spPr>
        <p:txBody>
          <a:bodyPr wrap="none" rtlCol="0">
            <a:spAutoFit/>
          </a:bodyPr>
          <a:lstStyle/>
          <a:p>
            <a:r>
              <a:rPr lang="fr-FR" sz="1600" dirty="0" err="1" smtClean="0"/>
              <a:t>Nh</a:t>
            </a:r>
            <a:endParaRPr lang="fr-FR" sz="1600" dirty="0"/>
          </a:p>
        </p:txBody>
      </p:sp>
      <p:sp>
        <p:nvSpPr>
          <p:cNvPr id="40" name="Rectangle 39"/>
          <p:cNvSpPr/>
          <p:nvPr/>
        </p:nvSpPr>
        <p:spPr>
          <a:xfrm>
            <a:off x="7013773" y="980730"/>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41" name="Connecteur droit avec flèche 40"/>
          <p:cNvCxnSpPr/>
          <p:nvPr/>
        </p:nvCxnSpPr>
        <p:spPr>
          <a:xfrm>
            <a:off x="7013773" y="1788788"/>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6958924" y="1810274"/>
            <a:ext cx="425116" cy="338554"/>
          </a:xfrm>
          <a:prstGeom prst="rect">
            <a:avLst/>
          </a:prstGeom>
          <a:noFill/>
        </p:spPr>
        <p:txBody>
          <a:bodyPr wrap="none" rtlCol="0">
            <a:spAutoFit/>
          </a:bodyPr>
          <a:lstStyle/>
          <a:p>
            <a:r>
              <a:rPr lang="fr-FR" sz="1600" dirty="0" err="1" smtClean="0"/>
              <a:t>Nh</a:t>
            </a:r>
            <a:endParaRPr lang="fr-FR" sz="1600" dirty="0"/>
          </a:p>
        </p:txBody>
      </p:sp>
      <p:sp>
        <p:nvSpPr>
          <p:cNvPr id="43" name="Rectangle 42"/>
          <p:cNvSpPr/>
          <p:nvPr/>
        </p:nvSpPr>
        <p:spPr>
          <a:xfrm>
            <a:off x="7301805" y="980728"/>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44" name="Connecteur droit avec flèche 43"/>
          <p:cNvCxnSpPr/>
          <p:nvPr/>
        </p:nvCxnSpPr>
        <p:spPr>
          <a:xfrm>
            <a:off x="7301805" y="1788786"/>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7246956" y="1810272"/>
            <a:ext cx="425116" cy="338554"/>
          </a:xfrm>
          <a:prstGeom prst="rect">
            <a:avLst/>
          </a:prstGeom>
          <a:noFill/>
        </p:spPr>
        <p:txBody>
          <a:bodyPr wrap="none" rtlCol="0">
            <a:spAutoFit/>
          </a:bodyPr>
          <a:lstStyle/>
          <a:p>
            <a:r>
              <a:rPr lang="fr-FR" sz="1600" dirty="0" err="1" smtClean="0"/>
              <a:t>Nh</a:t>
            </a:r>
            <a:endParaRPr lang="fr-FR" sz="1600" dirty="0"/>
          </a:p>
        </p:txBody>
      </p:sp>
      <p:sp>
        <p:nvSpPr>
          <p:cNvPr id="46" name="Rectangle 45"/>
          <p:cNvSpPr/>
          <p:nvPr/>
        </p:nvSpPr>
        <p:spPr>
          <a:xfrm>
            <a:off x="7589837" y="980730"/>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47" name="Connecteur droit avec flèche 46"/>
          <p:cNvCxnSpPr/>
          <p:nvPr/>
        </p:nvCxnSpPr>
        <p:spPr>
          <a:xfrm>
            <a:off x="7589837" y="1788788"/>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8" name="ZoneTexte 47"/>
          <p:cNvSpPr txBox="1"/>
          <p:nvPr/>
        </p:nvSpPr>
        <p:spPr>
          <a:xfrm>
            <a:off x="7534988" y="1810274"/>
            <a:ext cx="425116" cy="338554"/>
          </a:xfrm>
          <a:prstGeom prst="rect">
            <a:avLst/>
          </a:prstGeom>
          <a:noFill/>
        </p:spPr>
        <p:txBody>
          <a:bodyPr wrap="none" rtlCol="0">
            <a:spAutoFit/>
          </a:bodyPr>
          <a:lstStyle/>
          <a:p>
            <a:r>
              <a:rPr lang="fr-FR" sz="1600" dirty="0" err="1" smtClean="0"/>
              <a:t>Nh</a:t>
            </a:r>
            <a:endParaRPr lang="fr-FR" sz="1600" dirty="0"/>
          </a:p>
        </p:txBody>
      </p:sp>
      <p:sp>
        <p:nvSpPr>
          <p:cNvPr id="49" name="Rectangle 48"/>
          <p:cNvSpPr/>
          <p:nvPr/>
        </p:nvSpPr>
        <p:spPr>
          <a:xfrm>
            <a:off x="7877869" y="980730"/>
            <a:ext cx="288032" cy="725229"/>
          </a:xfrm>
          <a:prstGeom prst="rect">
            <a:avLst/>
          </a:prstGeom>
          <a:solidFill>
            <a:schemeClr val="bg1">
              <a:lumMod val="65000"/>
              <a:alpha val="50000"/>
            </a:schemeClr>
          </a:solidFill>
          <a:ln w="1270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cxnSp>
        <p:nvCxnSpPr>
          <p:cNvPr id="50" name="Connecteur droit avec flèche 49"/>
          <p:cNvCxnSpPr/>
          <p:nvPr/>
        </p:nvCxnSpPr>
        <p:spPr>
          <a:xfrm>
            <a:off x="7877869" y="1788788"/>
            <a:ext cx="28803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7823020" y="1810274"/>
            <a:ext cx="425116" cy="338554"/>
          </a:xfrm>
          <a:prstGeom prst="rect">
            <a:avLst/>
          </a:prstGeom>
          <a:noFill/>
        </p:spPr>
        <p:txBody>
          <a:bodyPr wrap="none" rtlCol="0">
            <a:spAutoFit/>
          </a:bodyPr>
          <a:lstStyle/>
          <a:p>
            <a:r>
              <a:rPr lang="fr-FR" sz="1600" dirty="0" err="1" smtClean="0"/>
              <a:t>Nh</a:t>
            </a:r>
            <a:endParaRPr lang="fr-FR" sz="1600" dirty="0"/>
          </a:p>
        </p:txBody>
      </p:sp>
      <p:sp>
        <p:nvSpPr>
          <p:cNvPr id="52" name="Rectangle à coins arrondis 51"/>
          <p:cNvSpPr/>
          <p:nvPr/>
        </p:nvSpPr>
        <p:spPr>
          <a:xfrm>
            <a:off x="1619672" y="6093296"/>
            <a:ext cx="5970166" cy="216024"/>
          </a:xfrm>
          <a:prstGeom prst="round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096405182"/>
      </p:ext>
    </p:extLst>
  </p:cSld>
  <p:clrMapOvr>
    <a:masterClrMapping/>
  </p:clrMapOvr>
  <mc:AlternateContent xmlns:mc="http://schemas.openxmlformats.org/markup-compatibility/2006">
    <mc:Choice xmlns:p14="http://schemas.microsoft.com/office/powerpoint/2010/main" Requires="p14">
      <p:transition spd="slow" p14:dur="2000" advTm="73360"/>
    </mc:Choice>
    <mc:Fallback>
      <p:transition spd="slow" advTm="73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3"/>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6"/>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8"/>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39"/>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40"/>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41"/>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43"/>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44"/>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45"/>
                                        </p:tgtEl>
                                        <p:attrNameLst>
                                          <p:attrName>style.visibility</p:attrName>
                                        </p:attrNameLst>
                                      </p:cBhvr>
                                      <p:to>
                                        <p:strVal val="hidden"/>
                                      </p:to>
                                    </p:set>
                                  </p:childTnLst>
                                </p:cTn>
                              </p:par>
                              <p:par>
                                <p:cTn id="135" presetID="1" presetClass="entr" presetSubtype="0" fill="hold" grpId="0" nodeType="withEffect">
                                  <p:stCondLst>
                                    <p:cond delay="0"/>
                                  </p:stCondLst>
                                  <p:childTnLst>
                                    <p:set>
                                      <p:cBhvr>
                                        <p:cTn id="136" dur="1" fill="hold">
                                          <p:stCondLst>
                                            <p:cond delay="0"/>
                                          </p:stCondLst>
                                        </p:cTn>
                                        <p:tgtEl>
                                          <p:spTgt spid="46"/>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8"/>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46"/>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4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8"/>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4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49"/>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50"/>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51"/>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64517"/>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3" fill="hold" display="0">
                  <p:stCondLst>
                    <p:cond delay="indefinite"/>
                  </p:stCondLst>
                  <p:endCondLst>
                    <p:cond evt="onStopAudio" delay="0">
                      <p:tgtEl>
                        <p:sldTgt/>
                      </p:tgtEl>
                    </p:cond>
                  </p:endCondLst>
                </p:cTn>
                <p:tgtEl>
                  <p:spTgt spid="2"/>
                </p:tgtEl>
              </p:cMediaNode>
            </p:audio>
          </p:childTnLst>
        </p:cTn>
      </p:par>
    </p:tnLst>
    <p:bldLst>
      <p:bldP spid="13" grpId="0"/>
      <p:bldP spid="14" grpId="0" animBg="1"/>
      <p:bldP spid="14" grpId="1" animBg="1"/>
      <p:bldP spid="18" grpId="0"/>
      <p:bldP spid="18" grpId="1"/>
      <p:bldP spid="22" grpId="0" animBg="1"/>
      <p:bldP spid="22" grpId="1" animBg="1"/>
      <p:bldP spid="24" grpId="0"/>
      <p:bldP spid="24" grpId="1"/>
      <p:bldP spid="25" grpId="0" animBg="1"/>
      <p:bldP spid="25" grpId="1" animBg="1"/>
      <p:bldP spid="27" grpId="0"/>
      <p:bldP spid="27" grpId="1"/>
      <p:bldP spid="28" grpId="0" animBg="1"/>
      <p:bldP spid="28" grpId="1" animBg="1"/>
      <p:bldP spid="30" grpId="0"/>
      <p:bldP spid="30" grpId="1"/>
      <p:bldP spid="31" grpId="0" animBg="1"/>
      <p:bldP spid="31" grpId="1" animBg="1"/>
      <p:bldP spid="33" grpId="0"/>
      <p:bldP spid="33" grpId="1"/>
      <p:bldP spid="34" grpId="0" animBg="1"/>
      <p:bldP spid="34" grpId="1" animBg="1"/>
      <p:bldP spid="36" grpId="0"/>
      <p:bldP spid="36" grpId="1"/>
      <p:bldP spid="37" grpId="0" animBg="1"/>
      <p:bldP spid="37" grpId="1" animBg="1"/>
      <p:bldP spid="39" grpId="0"/>
      <p:bldP spid="39" grpId="1"/>
      <p:bldP spid="40" grpId="0" animBg="1"/>
      <p:bldP spid="40" grpId="1" animBg="1"/>
      <p:bldP spid="42" grpId="0"/>
      <p:bldP spid="42" grpId="1"/>
      <p:bldP spid="43" grpId="0" animBg="1"/>
      <p:bldP spid="43" grpId="1" animBg="1"/>
      <p:bldP spid="45" grpId="0"/>
      <p:bldP spid="45" grpId="1"/>
      <p:bldP spid="46" grpId="0" animBg="1"/>
      <p:bldP spid="46" grpId="1" animBg="1"/>
      <p:bldP spid="48" grpId="0"/>
      <p:bldP spid="48" grpId="1"/>
      <p:bldP spid="49" grpId="0" animBg="1"/>
      <p:bldP spid="49" grpId="1" animBg="1"/>
      <p:bldP spid="51" grpId="0"/>
      <p:bldP spid="51" grpId="1"/>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38</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Titre 1"/>
          <p:cNvSpPr txBox="1">
            <a:spLocks/>
          </p:cNvSpPr>
          <p:nvPr/>
        </p:nvSpPr>
        <p:spPr>
          <a:xfrm>
            <a:off x="-25901" y="0"/>
            <a:ext cx="9144000" cy="507706"/>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a:ln w="11430"/>
                <a:solidFill>
                  <a:srgbClr val="C0504D">
                    <a:lumMod val="75000"/>
                  </a:srgbClr>
                </a:solidFill>
                <a:effectLst>
                  <a:outerShdw blurRad="25400" algn="tl" rotWithShape="0">
                    <a:srgbClr val="000000">
                      <a:alpha val="43000"/>
                    </a:srgbClr>
                  </a:outerShdw>
                </a:effectLst>
              </a:rPr>
              <a:t>NOUVEAUX DESCRIPTEURS SUR DONNÉES </a:t>
            </a:r>
            <a:r>
              <a:rPr lang="fr-FR" sz="2000" spc="150" dirty="0" smtClean="0">
                <a:ln w="11430"/>
                <a:solidFill>
                  <a:srgbClr val="C0504D">
                    <a:lumMod val="75000"/>
                  </a:srgbClr>
                </a:solidFill>
                <a:effectLst>
                  <a:outerShdw blurRad="25400" algn="tl" rotWithShape="0">
                    <a:srgbClr val="000000">
                      <a:alpha val="43000"/>
                    </a:srgbClr>
                  </a:outerShdw>
                </a:effectLst>
              </a:rPr>
              <a:t>BRUTES</a:t>
            </a:r>
            <a:endParaRPr lang="fr-FR" sz="2000" spc="150" dirty="0">
              <a:ln w="11430"/>
              <a:solidFill>
                <a:srgbClr val="C0504D">
                  <a:lumMod val="75000"/>
                </a:srgbClr>
              </a:solidFill>
              <a:effectLst>
                <a:outerShdw blurRad="25400" algn="tl" rotWithShape="0">
                  <a:srgbClr val="000000">
                    <a:alpha val="43000"/>
                  </a:srgbClr>
                </a:outerShdw>
              </a:effectLst>
            </a:endParaRPr>
          </a:p>
        </p:txBody>
      </p:sp>
      <p:sp>
        <p:nvSpPr>
          <p:cNvPr id="8" name="AutoShape 2" descr="{\mathit {TPR}}={\mathit {TP}}/P={\mathit {TP}}/({\mathit {TP}}+{\mathit {FN}})"/>
          <p:cNvSpPr>
            <a:spLocks noChangeAspect="1" noChangeArrowheads="1"/>
          </p:cNvSpPr>
          <p:nvPr/>
        </p:nvSpPr>
        <p:spPr bwMode="auto">
          <a:xfrm>
            <a:off x="612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3" descr="{\mathit {SPC}}={\mathit {TN}}/N={\mathit {TN}}/({\mathit {TN}}+{\mathit {FP}})"/>
          <p:cNvSpPr>
            <a:spLocks noChangeAspect="1" noChangeArrowheads="1"/>
          </p:cNvSpPr>
          <p:nvPr/>
        </p:nvSpPr>
        <p:spPr bwMode="auto">
          <a:xfrm>
            <a:off x="612775" y="1381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5538"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66850" y="3905250"/>
            <a:ext cx="62103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97485" y="1412776"/>
            <a:ext cx="6336704" cy="1511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Connecteur droit avec flèche 2"/>
          <p:cNvCxnSpPr/>
          <p:nvPr/>
        </p:nvCxnSpPr>
        <p:spPr>
          <a:xfrm>
            <a:off x="2453469" y="1412776"/>
            <a:ext cx="0" cy="158417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107504" y="1609124"/>
            <a:ext cx="2374962" cy="646331"/>
          </a:xfrm>
          <a:prstGeom prst="rect">
            <a:avLst/>
          </a:prstGeom>
          <a:noFill/>
        </p:spPr>
        <p:txBody>
          <a:bodyPr wrap="square" rtlCol="0">
            <a:spAutoFit/>
          </a:bodyPr>
          <a:lstStyle/>
          <a:p>
            <a:r>
              <a:rPr lang="fr-FR" dirty="0" smtClean="0"/>
              <a:t>Lissage avec un filtre moyen de taille </a:t>
            </a:r>
            <a:r>
              <a:rPr lang="fr-FR" dirty="0" err="1" smtClean="0"/>
              <a:t>NpxNp</a:t>
            </a:r>
            <a:endParaRPr lang="fr-FR" dirty="0"/>
          </a:p>
        </p:txBody>
      </p:sp>
      <p:sp>
        <p:nvSpPr>
          <p:cNvPr id="16" name="Sous-titre 2"/>
          <p:cNvSpPr txBox="1">
            <a:spLocks/>
          </p:cNvSpPr>
          <p:nvPr/>
        </p:nvSpPr>
        <p:spPr>
          <a:xfrm>
            <a:off x="0" y="404664"/>
            <a:ext cx="9144000"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solidFill>
                  <a:srgbClr val="F79646">
                    <a:lumMod val="75000"/>
                  </a:srgbClr>
                </a:solidFill>
              </a:rPr>
              <a:t>OPTIMISATION DES ÉCHELLES D’OBSERVATION</a:t>
            </a:r>
            <a:endParaRPr lang="fr-FR" sz="1800" b="1" i="0" spc="150" dirty="0">
              <a:ln w="11430"/>
              <a:solidFill>
                <a:srgbClr val="F79646">
                  <a:lumMod val="75000"/>
                </a:srgbClr>
              </a:solidFill>
            </a:endParaRPr>
          </a:p>
        </p:txBody>
      </p:sp>
      <p:sp>
        <p:nvSpPr>
          <p:cNvPr id="17" name="ZoneTexte 16"/>
          <p:cNvSpPr txBox="1"/>
          <p:nvPr/>
        </p:nvSpPr>
        <p:spPr>
          <a:xfrm>
            <a:off x="970184" y="3284984"/>
            <a:ext cx="5954066" cy="400110"/>
          </a:xfrm>
          <a:prstGeom prst="rect">
            <a:avLst/>
          </a:prstGeom>
          <a:noFill/>
        </p:spPr>
        <p:txBody>
          <a:bodyPr wrap="none" rtlCol="0">
            <a:spAutoFit/>
          </a:bodyPr>
          <a:lstStyle/>
          <a:p>
            <a:pPr marL="285750" indent="-285750">
              <a:buFont typeface="Wingdings" panose="05000000000000000000" pitchFamily="2" charset="2"/>
              <a:buChar char="Ø"/>
            </a:pPr>
            <a:r>
              <a:rPr lang="fr-FR" sz="2000" dirty="0" smtClean="0"/>
              <a:t>Quelle échelle d’observation </a:t>
            </a:r>
            <a:r>
              <a:rPr lang="fr-FR" sz="2000" dirty="0" err="1" smtClean="0"/>
              <a:t>Np</a:t>
            </a:r>
            <a:r>
              <a:rPr lang="fr-FR" sz="2000" dirty="0" smtClean="0"/>
              <a:t> pour les </a:t>
            </a:r>
            <a:r>
              <a:rPr lang="fr-FR" sz="2000" dirty="0" err="1" smtClean="0"/>
              <a:t>imagettes</a:t>
            </a:r>
            <a:r>
              <a:rPr lang="fr-FR" sz="2000" dirty="0" smtClean="0"/>
              <a:t> ?</a:t>
            </a:r>
            <a:endParaRPr lang="fr-FR" sz="2000" dirty="0"/>
          </a:p>
        </p:txBody>
      </p:sp>
      <p:sp>
        <p:nvSpPr>
          <p:cNvPr id="18" name="ZoneTexte 17"/>
          <p:cNvSpPr txBox="1"/>
          <p:nvPr/>
        </p:nvSpPr>
        <p:spPr>
          <a:xfrm>
            <a:off x="970184" y="896042"/>
            <a:ext cx="3663888" cy="400110"/>
          </a:xfrm>
          <a:prstGeom prst="rect">
            <a:avLst/>
          </a:prstGeom>
          <a:noFill/>
        </p:spPr>
        <p:txBody>
          <a:bodyPr wrap="none" rtlCol="0">
            <a:spAutoFit/>
          </a:bodyPr>
          <a:lstStyle/>
          <a:p>
            <a:pPr marL="285750" indent="-285750">
              <a:buFont typeface="Wingdings" panose="05000000000000000000" pitchFamily="2" charset="2"/>
              <a:buChar char="Ø"/>
            </a:pPr>
            <a:r>
              <a:rPr lang="fr-FR" sz="2000" dirty="0" smtClean="0"/>
              <a:t>Ajout d’une étape préliminaire</a:t>
            </a:r>
            <a:endParaRPr lang="fr-FR" sz="2000" dirty="0"/>
          </a:p>
        </p:txBody>
      </p:sp>
      <p:sp>
        <p:nvSpPr>
          <p:cNvPr id="19" name="Rectangle à coins arrondis 18"/>
          <p:cNvSpPr/>
          <p:nvPr/>
        </p:nvSpPr>
        <p:spPr>
          <a:xfrm>
            <a:off x="1605608" y="5589240"/>
            <a:ext cx="5990728" cy="216024"/>
          </a:xfrm>
          <a:prstGeom prst="round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024860441"/>
      </p:ext>
    </p:extLst>
  </p:cSld>
  <p:clrMapOvr>
    <a:masterClrMapping/>
  </p:clrMapOvr>
  <mc:AlternateContent xmlns:mc="http://schemas.openxmlformats.org/markup-compatibility/2006">
    <mc:Choice xmlns:p14="http://schemas.microsoft.com/office/powerpoint/2010/main" Requires="p14">
      <p:transition spd="slow" p14:dur="2000" advTm="23485"/>
    </mc:Choice>
    <mc:Fallback>
      <p:transition spd="slow" advTm="2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39</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Titre 1"/>
          <p:cNvSpPr txBox="1">
            <a:spLocks/>
          </p:cNvSpPr>
          <p:nvPr/>
        </p:nvSpPr>
        <p:spPr>
          <a:xfrm>
            <a:off x="-25901" y="0"/>
            <a:ext cx="9144000" cy="507706"/>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2800" b="1" kern="1200">
                <a:solidFill>
                  <a:schemeClr val="accent6">
                    <a:lumMod val="50000"/>
                  </a:schemeClr>
                </a:solidFill>
                <a:latin typeface="+mj-lt"/>
                <a:ea typeface="+mj-ea"/>
                <a:cs typeface="+mj-cs"/>
              </a:defRPr>
            </a:lvl1pPr>
          </a:lstStyle>
          <a:p>
            <a:r>
              <a:rPr lang="fr-FR" sz="2000" spc="150" dirty="0">
                <a:ln w="11430"/>
                <a:solidFill>
                  <a:srgbClr val="C0504D">
                    <a:lumMod val="75000"/>
                  </a:srgbClr>
                </a:solidFill>
                <a:effectLst>
                  <a:outerShdw blurRad="25400" algn="tl" rotWithShape="0">
                    <a:srgbClr val="000000">
                      <a:alpha val="43000"/>
                    </a:srgbClr>
                  </a:outerShdw>
                </a:effectLst>
              </a:rPr>
              <a:t>NOUVEAUX DESCRIPTEURS SUR DONNÉES </a:t>
            </a:r>
            <a:r>
              <a:rPr lang="fr-FR" sz="2000" spc="150" dirty="0" smtClean="0">
                <a:ln w="11430"/>
                <a:solidFill>
                  <a:srgbClr val="C0504D">
                    <a:lumMod val="75000"/>
                  </a:srgbClr>
                </a:solidFill>
                <a:effectLst>
                  <a:outerShdw blurRad="25400" algn="tl" rotWithShape="0">
                    <a:srgbClr val="000000">
                      <a:alpha val="43000"/>
                    </a:srgbClr>
                  </a:outerShdw>
                </a:effectLst>
              </a:rPr>
              <a:t>BRUTES</a:t>
            </a:r>
            <a:endParaRPr lang="fr-FR" sz="2000" spc="150" dirty="0">
              <a:ln w="11430"/>
              <a:solidFill>
                <a:srgbClr val="C0504D">
                  <a:lumMod val="75000"/>
                </a:srgbClr>
              </a:solidFill>
              <a:effectLst>
                <a:outerShdw blurRad="25400" algn="tl" rotWithShape="0">
                  <a:srgbClr val="000000">
                    <a:alpha val="43000"/>
                  </a:srgbClr>
                </a:outerShdw>
              </a:effectLst>
            </a:endParaRPr>
          </a:p>
        </p:txBody>
      </p:sp>
      <p:sp>
        <p:nvSpPr>
          <p:cNvPr id="7" name="Sous-titre 2"/>
          <p:cNvSpPr txBox="1">
            <a:spLocks/>
          </p:cNvSpPr>
          <p:nvPr/>
        </p:nvSpPr>
        <p:spPr>
          <a:xfrm>
            <a:off x="0" y="404664"/>
            <a:ext cx="5220072" cy="391075"/>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solidFill>
                  <a:srgbClr val="F79646">
                    <a:lumMod val="75000"/>
                  </a:srgbClr>
                </a:solidFill>
              </a:rPr>
              <a:t>RÉSULTATS OBTENUS</a:t>
            </a:r>
            <a:endParaRPr lang="fr-FR" sz="1800" b="1" i="0" spc="150" dirty="0">
              <a:ln w="11430"/>
              <a:solidFill>
                <a:srgbClr val="F79646">
                  <a:lumMod val="75000"/>
                </a:srgbClr>
              </a:solidFill>
            </a:endParaRPr>
          </a:p>
        </p:txBody>
      </p:sp>
      <p:sp>
        <p:nvSpPr>
          <p:cNvPr id="8" name="AutoShape 2" descr="{\mathit {TPR}}={\mathit {TP}}/P={\mathit {TP}}/({\mathit {TP}}+{\mathit {FN}})"/>
          <p:cNvSpPr>
            <a:spLocks noChangeAspect="1" noChangeArrowheads="1"/>
          </p:cNvSpPr>
          <p:nvPr/>
        </p:nvSpPr>
        <p:spPr bwMode="auto">
          <a:xfrm>
            <a:off x="612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3" descr="{\mathit {SPC}}={\mathit {TN}}/N={\mathit {TN}}/({\mathit {TN}}+{\mathit {FP}})"/>
          <p:cNvSpPr>
            <a:spLocks noChangeAspect="1" noChangeArrowheads="1"/>
          </p:cNvSpPr>
          <p:nvPr/>
        </p:nvSpPr>
        <p:spPr bwMode="auto">
          <a:xfrm>
            <a:off x="612775" y="1381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4" descr="{\mathit {PPV}}={\mathit {TP}}/({\mathit {TP}}+{\mathit {FP}})"/>
          <p:cNvSpPr>
            <a:spLocks noChangeAspect="1" noChangeArrowheads="1"/>
          </p:cNvSpPr>
          <p:nvPr/>
        </p:nvSpPr>
        <p:spPr bwMode="auto">
          <a:xfrm>
            <a:off x="612775" y="687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7664" y="1302805"/>
            <a:ext cx="4510363" cy="4510363"/>
          </a:xfrm>
          <a:prstGeom prst="rect">
            <a:avLst/>
          </a:prstGeom>
        </p:spPr>
      </p:pic>
      <p:sp>
        <p:nvSpPr>
          <p:cNvPr id="3" name="ZoneTexte 2"/>
          <p:cNvSpPr txBox="1"/>
          <p:nvPr/>
        </p:nvSpPr>
        <p:spPr>
          <a:xfrm>
            <a:off x="4569734" y="5813443"/>
            <a:ext cx="1488293" cy="369332"/>
          </a:xfrm>
          <a:prstGeom prst="rect">
            <a:avLst/>
          </a:prstGeom>
          <a:noFill/>
        </p:spPr>
        <p:txBody>
          <a:bodyPr wrap="none" rtlCol="0">
            <a:spAutoFit/>
          </a:bodyPr>
          <a:lstStyle/>
          <a:p>
            <a:r>
              <a:rPr lang="fr-FR" dirty="0" err="1" smtClean="0"/>
              <a:t>Nh</a:t>
            </a:r>
            <a:r>
              <a:rPr lang="fr-FR" dirty="0" smtClean="0"/>
              <a:t>=3 et </a:t>
            </a:r>
            <a:r>
              <a:rPr lang="fr-FR" dirty="0" err="1" smtClean="0"/>
              <a:t>Np</a:t>
            </a:r>
            <a:r>
              <a:rPr lang="fr-FR" dirty="0" smtClean="0"/>
              <a:t>=9</a:t>
            </a:r>
            <a:endParaRPr lang="fr-FR" dirty="0"/>
          </a:p>
        </p:txBody>
      </p:sp>
      <p:pic>
        <p:nvPicPr>
          <p:cNvPr id="17" name="Image 16"/>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tretch>
            <a:fillRect/>
          </a:stretch>
        </p:blipFill>
        <p:spPr>
          <a:xfrm>
            <a:off x="6228184" y="1302805"/>
            <a:ext cx="1513098" cy="4510638"/>
          </a:xfrm>
          <a:prstGeom prst="rect">
            <a:avLst/>
          </a:prstGeom>
        </p:spPr>
      </p:pic>
      <p:pic>
        <p:nvPicPr>
          <p:cNvPr id="11" name="Son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621150136"/>
      </p:ext>
    </p:extLst>
  </p:cSld>
  <p:clrMapOvr>
    <a:masterClrMapping/>
  </p:clrMapOvr>
  <mc:AlternateContent xmlns:mc="http://schemas.openxmlformats.org/markup-compatibility/2006">
    <mc:Choice xmlns:p14="http://schemas.microsoft.com/office/powerpoint/2010/main" Requires="p14">
      <p:transition spd="slow" p14:dur="2000" advTm="26009"/>
    </mc:Choice>
    <mc:Fallback>
      <p:transition spd="slow" advTm="26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4</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8" name="ZoneTexte 7"/>
          <p:cNvSpPr txBox="1"/>
          <p:nvPr/>
        </p:nvSpPr>
        <p:spPr>
          <a:xfrm>
            <a:off x="664504" y="1196752"/>
            <a:ext cx="7814992" cy="1015663"/>
          </a:xfrm>
          <a:prstGeom prst="rect">
            <a:avLst/>
          </a:prstGeom>
          <a:noFill/>
        </p:spPr>
        <p:txBody>
          <a:bodyPr wrap="square" rtlCol="0">
            <a:spAutoFit/>
          </a:bodyPr>
          <a:lstStyle/>
          <a:p>
            <a:pPr marL="285750" indent="-285750">
              <a:buFont typeface="Wingdings" panose="05000000000000000000" pitchFamily="2" charset="2"/>
              <a:buChar char="Ø"/>
            </a:pPr>
            <a:r>
              <a:rPr lang="fr-FR" sz="2000" dirty="0" smtClean="0">
                <a:latin typeface="+mn-lt"/>
              </a:rPr>
              <a:t>Déficit neurologique </a:t>
            </a:r>
            <a:r>
              <a:rPr lang="fr-FR" sz="2000" dirty="0" smtClean="0"/>
              <a:t>causé par</a:t>
            </a:r>
            <a:r>
              <a:rPr lang="fr-FR" sz="2000" dirty="0" smtClean="0">
                <a:latin typeface="+mn-lt"/>
              </a:rPr>
              <a:t> des perturbations de l’apport sanguin</a:t>
            </a:r>
          </a:p>
          <a:p>
            <a:r>
              <a:rPr lang="fr-FR" sz="2000" dirty="0" smtClean="0">
                <a:latin typeface="+mn-lt"/>
              </a:rPr>
              <a:t> </a:t>
            </a:r>
          </a:p>
          <a:p>
            <a:pPr marL="285750" indent="-285750">
              <a:buFont typeface="Wingdings" panose="05000000000000000000" pitchFamily="2" charset="2"/>
              <a:buChar char="Ø"/>
            </a:pPr>
            <a:r>
              <a:rPr lang="fr-FR" sz="2000" dirty="0" smtClean="0"/>
              <a:t>L’</a:t>
            </a:r>
            <a:r>
              <a:rPr lang="fr-FR" sz="2000" dirty="0" smtClean="0">
                <a:latin typeface="+mn-lt"/>
              </a:rPr>
              <a:t>AVC ischémique représente 80% des cas d’AVC :</a:t>
            </a:r>
          </a:p>
        </p:txBody>
      </p:sp>
      <p:grpSp>
        <p:nvGrpSpPr>
          <p:cNvPr id="3" name="Groupe 2"/>
          <p:cNvGrpSpPr/>
          <p:nvPr/>
        </p:nvGrpSpPr>
        <p:grpSpPr>
          <a:xfrm>
            <a:off x="2519772" y="2384684"/>
            <a:ext cx="4104456" cy="3816424"/>
            <a:chOff x="2771800" y="2384684"/>
            <a:chExt cx="4104456" cy="3816424"/>
          </a:xfrm>
        </p:grpSpPr>
        <p:sp>
          <p:nvSpPr>
            <p:cNvPr id="13" name="Rectangle 12"/>
            <p:cNvSpPr/>
            <p:nvPr/>
          </p:nvSpPr>
          <p:spPr>
            <a:xfrm>
              <a:off x="2771800" y="2384684"/>
              <a:ext cx="4104456" cy="3816424"/>
            </a:xfrm>
            <a:prstGeom prst="rect">
              <a:avLst/>
            </a:prstGeom>
            <a:solidFill>
              <a:schemeClr val="accent6">
                <a:lumMod val="20000"/>
                <a:lumOff val="80000"/>
              </a:schemeClr>
            </a:solidFill>
            <a:ln>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67563" y="2492896"/>
              <a:ext cx="3712931" cy="3600000"/>
            </a:xfrm>
            <a:prstGeom prst="rect">
              <a:avLst/>
            </a:prstGeom>
            <a:ln>
              <a:noFill/>
            </a:ln>
            <a:effectLst>
              <a:softEdge rad="112500"/>
            </a:effectLst>
          </p:spPr>
        </p:pic>
      </p:grpSp>
      <p:sp>
        <p:nvSpPr>
          <p:cNvPr id="14"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L’ACCIDENT VASCULAIRE CÉRÉBRAL</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15" name="Sous-titre 2"/>
          <p:cNvSpPr txBox="1">
            <a:spLocks/>
          </p:cNvSpPr>
          <p:nvPr/>
        </p:nvSpPr>
        <p:spPr>
          <a:xfrm>
            <a:off x="0" y="371824"/>
            <a:ext cx="9036496"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SON ÉTIOLOGIE </a:t>
            </a:r>
            <a:endParaRPr lang="fr-FR" sz="1800" b="1" i="0" spc="150" dirty="0">
              <a:ln w="11430"/>
            </a:endParaRPr>
          </a:p>
        </p:txBody>
      </p:sp>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096906695"/>
      </p:ext>
    </p:extLst>
  </p:cSld>
  <p:clrMapOvr>
    <a:masterClrMapping/>
  </p:clrMapOvr>
  <mc:AlternateContent xmlns:mc="http://schemas.openxmlformats.org/markup-compatibility/2006">
    <mc:Choice xmlns:p14="http://schemas.microsoft.com/office/powerpoint/2010/main" Requires="p14">
      <p:transition spd="slow" p14:dur="2000" advTm="22056"/>
    </mc:Choice>
    <mc:Fallback>
      <p:transition spd="slow" advTm="22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a:xfrm>
            <a:off x="0" y="0"/>
            <a:ext cx="9144000" cy="1196752"/>
          </a:xfrm>
          <a:solidFill>
            <a:schemeClr val="accent6">
              <a:lumMod val="40000"/>
              <a:lumOff val="60000"/>
            </a:schemeClr>
          </a:solidFill>
        </p:spPr>
        <p:txBody>
          <a:bodyPr>
            <a:normAutofit/>
            <a:scene3d>
              <a:camera prst="orthographicFront"/>
              <a:lightRig rig="soft" dir="t">
                <a:rot lat="0" lon="0" rev="10800000"/>
              </a:lightRig>
            </a:scene3d>
            <a:sp3d>
              <a:bevelT w="27940" h="12700"/>
              <a:contourClr>
                <a:srgbClr val="DDDDDD"/>
              </a:contourClr>
            </a:sp3d>
          </a:bodyPr>
          <a:lstStyle/>
          <a:p>
            <a:r>
              <a:rPr lang="fr-FR" b="1" spc="150" dirty="0" smtClean="0">
                <a:ln w="11430"/>
                <a:solidFill>
                  <a:schemeClr val="accent2">
                    <a:lumMod val="75000"/>
                  </a:schemeClr>
                </a:solidFill>
                <a:effectLst>
                  <a:outerShdw blurRad="25400" algn="tl" rotWithShape="0">
                    <a:srgbClr val="000000">
                      <a:alpha val="43000"/>
                    </a:srgbClr>
                  </a:outerShdw>
                </a:effectLst>
              </a:rPr>
              <a:t>CONCLUSION &amp; PERSPECTIVES</a:t>
            </a:r>
            <a:endParaRPr lang="fr-FR" b="1" spc="150" dirty="0">
              <a:ln w="11430"/>
              <a:solidFill>
                <a:schemeClr val="accent2">
                  <a:lumMod val="75000"/>
                </a:schemeClr>
              </a:solidFill>
              <a:effectLst>
                <a:outerShdw blurRad="25400" algn="tl" rotWithShape="0">
                  <a:srgbClr val="000000">
                    <a:alpha val="43000"/>
                  </a:srgbClr>
                </a:outerShdw>
              </a:effectLst>
            </a:endParaRPr>
          </a:p>
        </p:txBody>
      </p:sp>
      <p:pic>
        <p:nvPicPr>
          <p:cNvPr id="3" name="Imag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93" y="1176950"/>
            <a:ext cx="9122215" cy="5681050"/>
          </a:xfrm>
          <a:prstGeom prst="rect">
            <a:avLst/>
          </a:prstGeom>
        </p:spPr>
      </p:pic>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551172348"/>
      </p:ext>
    </p:extLst>
  </p:cSld>
  <p:clrMapOvr>
    <a:masterClrMapping/>
  </p:clrMapOvr>
  <mc:AlternateContent xmlns:mc="http://schemas.openxmlformats.org/markup-compatibility/2006">
    <mc:Choice xmlns:p14="http://schemas.microsoft.com/office/powerpoint/2010/main" Requires="p14">
      <p:transition spd="slow" p14:dur="2000" advTm="4337"/>
    </mc:Choice>
    <mc:Fallback>
      <p:transition spd="slow" advTm="4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41</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6" name="Rectangle 5"/>
          <p:cNvSpPr/>
          <p:nvPr/>
        </p:nvSpPr>
        <p:spPr>
          <a:xfrm>
            <a:off x="53752" y="612845"/>
            <a:ext cx="9036496" cy="5816977"/>
          </a:xfrm>
          <a:prstGeom prst="rect">
            <a:avLst/>
          </a:prstGeom>
        </p:spPr>
        <p:txBody>
          <a:bodyPr wrap="square">
            <a:spAutoFit/>
          </a:bodyPr>
          <a:lstStyle/>
          <a:p>
            <a:r>
              <a:rPr lang="fr-FR" sz="1200" b="1" dirty="0" smtClean="0">
                <a:solidFill>
                  <a:schemeClr val="accent6">
                    <a:lumMod val="75000"/>
                  </a:schemeClr>
                </a:solidFill>
              </a:rPr>
              <a:t>Articles</a:t>
            </a:r>
          </a:p>
          <a:p>
            <a:pPr marL="171450" indent="-171450">
              <a:buFont typeface="Wingdings" panose="05000000000000000000" pitchFamily="2" charset="2"/>
              <a:buChar char="v"/>
            </a:pPr>
            <a:r>
              <a:rPr lang="fr-FR" sz="1200" dirty="0" smtClean="0"/>
              <a:t>C. </a:t>
            </a:r>
            <a:r>
              <a:rPr lang="fr-FR" sz="1200" dirty="0" err="1" smtClean="0"/>
              <a:t>Frindel</a:t>
            </a:r>
            <a:r>
              <a:rPr lang="fr-FR" sz="1200" dirty="0" smtClean="0"/>
              <a:t>, A. </a:t>
            </a:r>
            <a:r>
              <a:rPr lang="fr-FR" sz="1200" dirty="0" err="1" smtClean="0"/>
              <a:t>Rouanet</a:t>
            </a:r>
            <a:r>
              <a:rPr lang="fr-FR" sz="1200" dirty="0" smtClean="0"/>
              <a:t>, </a:t>
            </a:r>
            <a:r>
              <a:rPr lang="fr-FR" sz="1200" b="1" dirty="0" smtClean="0"/>
              <a:t>M. Giacalone</a:t>
            </a:r>
            <a:r>
              <a:rPr lang="fr-FR" sz="1200" dirty="0" smtClean="0"/>
              <a:t>, </a:t>
            </a:r>
            <a:r>
              <a:rPr lang="fr-FR" sz="1200" dirty="0" err="1" smtClean="0"/>
              <a:t>T.H.Cho</a:t>
            </a:r>
            <a:r>
              <a:rPr lang="fr-FR" sz="1200" dirty="0" smtClean="0"/>
              <a:t>, L. </a:t>
            </a:r>
            <a:r>
              <a:rPr lang="fr-FR" sz="1200" dirty="0" err="1" smtClean="0"/>
              <a:t>Ostergaard</a:t>
            </a:r>
            <a:r>
              <a:rPr lang="fr-FR" sz="1200" dirty="0" smtClean="0"/>
              <a:t>, J. </a:t>
            </a:r>
            <a:r>
              <a:rPr lang="fr-FR" sz="1200" dirty="0" err="1" smtClean="0"/>
              <a:t>Fiehler</a:t>
            </a:r>
            <a:r>
              <a:rPr lang="fr-FR" sz="1200" dirty="0" smtClean="0"/>
              <a:t>, S. </a:t>
            </a:r>
            <a:r>
              <a:rPr lang="fr-FR" sz="1200" dirty="0" err="1" smtClean="0"/>
              <a:t>Pedraza</a:t>
            </a:r>
            <a:r>
              <a:rPr lang="fr-FR" sz="1200" dirty="0" smtClean="0"/>
              <a:t>, J. Baron, M. </a:t>
            </a:r>
            <a:r>
              <a:rPr lang="fr-FR" sz="1200" dirty="0" err="1" smtClean="0"/>
              <a:t>Wiart</a:t>
            </a:r>
            <a:r>
              <a:rPr lang="fr-FR" sz="1200" dirty="0" smtClean="0"/>
              <a:t>, Y. </a:t>
            </a:r>
            <a:r>
              <a:rPr lang="fr-FR" sz="1200" dirty="0" err="1" smtClean="0"/>
              <a:t>Berthezène</a:t>
            </a:r>
            <a:r>
              <a:rPr lang="fr-FR" sz="1200" dirty="0" smtClean="0"/>
              <a:t>, </a:t>
            </a:r>
            <a:r>
              <a:rPr lang="en-US" sz="1200" dirty="0" smtClean="0"/>
              <a:t>N. </a:t>
            </a:r>
            <a:r>
              <a:rPr lang="en-US" sz="1200" dirty="0" err="1" smtClean="0"/>
              <a:t>Nighoghossian</a:t>
            </a:r>
            <a:r>
              <a:rPr lang="en-US" sz="1200" dirty="0" smtClean="0"/>
              <a:t> &amp; D. Rousseau, </a:t>
            </a:r>
            <a:r>
              <a:rPr lang="en-US" sz="1200" i="1" dirty="0" smtClean="0"/>
              <a:t>Validity of shape as a predictive biomarker of final infarct volume in acute ischemic </a:t>
            </a:r>
            <a:r>
              <a:rPr lang="nl-NL" sz="1200" i="1" dirty="0" err="1" smtClean="0"/>
              <a:t>stroke</a:t>
            </a:r>
            <a:r>
              <a:rPr lang="nl-NL" sz="1200" dirty="0" smtClean="0"/>
              <a:t>, </a:t>
            </a:r>
            <a:r>
              <a:rPr lang="nl-NL" sz="1200" dirty="0" err="1" smtClean="0"/>
              <a:t>Stroke</a:t>
            </a:r>
            <a:r>
              <a:rPr lang="nl-NL" sz="1200" dirty="0" smtClean="0"/>
              <a:t>, 46 (2015), pp. 976–981.</a:t>
            </a:r>
          </a:p>
          <a:p>
            <a:pPr marL="171450" indent="-171450">
              <a:buFont typeface="Wingdings" panose="05000000000000000000" pitchFamily="2" charset="2"/>
              <a:buChar char="v"/>
            </a:pPr>
            <a:r>
              <a:rPr lang="fr-FR" sz="1200" b="1" dirty="0" smtClean="0"/>
              <a:t>M. Giacalone</a:t>
            </a:r>
            <a:r>
              <a:rPr lang="fr-FR" sz="1200" dirty="0" smtClean="0"/>
              <a:t>, C. </a:t>
            </a:r>
            <a:r>
              <a:rPr lang="fr-FR" sz="1200" dirty="0" err="1" smtClean="0"/>
              <a:t>Frindel</a:t>
            </a:r>
            <a:r>
              <a:rPr lang="fr-FR" sz="1200" dirty="0" smtClean="0"/>
              <a:t>, M. </a:t>
            </a:r>
            <a:r>
              <a:rPr lang="fr-FR" sz="1200" dirty="0" err="1" smtClean="0"/>
              <a:t>Robini</a:t>
            </a:r>
            <a:r>
              <a:rPr lang="fr-FR" sz="1200" dirty="0" smtClean="0"/>
              <a:t>, F. </a:t>
            </a:r>
            <a:r>
              <a:rPr lang="fr-FR" sz="1200" dirty="0" err="1" smtClean="0"/>
              <a:t>Cervenansky</a:t>
            </a:r>
            <a:r>
              <a:rPr lang="fr-FR" sz="1200" dirty="0" smtClean="0"/>
              <a:t>, E. Grenier &amp; D. Rousseau, </a:t>
            </a:r>
            <a:r>
              <a:rPr lang="fr-FR" sz="1200" i="1" dirty="0" err="1"/>
              <a:t>Robustness</a:t>
            </a:r>
            <a:r>
              <a:rPr lang="fr-FR" sz="1200" i="1" dirty="0"/>
              <a:t> of </a:t>
            </a:r>
            <a:r>
              <a:rPr lang="fr-FR" sz="1200" i="1" dirty="0" err="1"/>
              <a:t>spatio-temporal</a:t>
            </a:r>
            <a:r>
              <a:rPr lang="fr-FR" sz="1200" i="1" dirty="0"/>
              <a:t> </a:t>
            </a:r>
            <a:r>
              <a:rPr lang="fr-FR" sz="1200" i="1" dirty="0" err="1" smtClean="0"/>
              <a:t>regularization</a:t>
            </a:r>
            <a:r>
              <a:rPr lang="fr-FR" sz="1200" i="1" dirty="0" smtClean="0"/>
              <a:t> </a:t>
            </a:r>
            <a:r>
              <a:rPr lang="en-US" sz="1200" i="1" dirty="0" smtClean="0"/>
              <a:t>in </a:t>
            </a:r>
            <a:r>
              <a:rPr lang="en-US" sz="1200" i="1" dirty="0"/>
              <a:t>perfusion MRI deconvolution : An application to acute ischemic stroke</a:t>
            </a:r>
            <a:r>
              <a:rPr lang="en-US" sz="1200" dirty="0"/>
              <a:t>, Magnetic Resonance in Medicine, (2016), </a:t>
            </a:r>
            <a:r>
              <a:rPr lang="en-US" sz="1200" dirty="0" smtClean="0"/>
              <a:t>10 </a:t>
            </a:r>
            <a:r>
              <a:rPr lang="fr-FR" sz="1200" dirty="0" smtClean="0"/>
              <a:t>pages.</a:t>
            </a:r>
            <a:endParaRPr lang="en-US" sz="1200" dirty="0"/>
          </a:p>
          <a:p>
            <a:pPr marL="171450" indent="-171450">
              <a:buFont typeface="Wingdings" panose="05000000000000000000" pitchFamily="2" charset="2"/>
              <a:buChar char="v"/>
            </a:pPr>
            <a:r>
              <a:rPr lang="en-US" sz="1200" b="1" dirty="0"/>
              <a:t>M. Giacalone</a:t>
            </a:r>
            <a:r>
              <a:rPr lang="en-US" sz="1200" dirty="0"/>
              <a:t>, P. </a:t>
            </a:r>
            <a:r>
              <a:rPr lang="en-US" sz="1200" dirty="0" err="1"/>
              <a:t>Rasti</a:t>
            </a:r>
            <a:r>
              <a:rPr lang="en-US" sz="1200" dirty="0"/>
              <a:t>, C. </a:t>
            </a:r>
            <a:r>
              <a:rPr lang="en-US" sz="1200" dirty="0" err="1"/>
              <a:t>Frindel</a:t>
            </a:r>
            <a:r>
              <a:rPr lang="en-US" sz="1200" dirty="0"/>
              <a:t>, E. </a:t>
            </a:r>
            <a:r>
              <a:rPr lang="en-US" sz="1200" dirty="0" err="1"/>
              <a:t>Grenier</a:t>
            </a:r>
            <a:r>
              <a:rPr lang="en-US" sz="1200" dirty="0"/>
              <a:t> &amp; D. Rousseau, </a:t>
            </a:r>
            <a:r>
              <a:rPr lang="en-US" sz="1200" i="1" dirty="0"/>
              <a:t>Local </a:t>
            </a:r>
            <a:r>
              <a:rPr lang="en-US" sz="1200" i="1" dirty="0" err="1"/>
              <a:t>spatio</a:t>
            </a:r>
            <a:r>
              <a:rPr lang="en-US" sz="1200" i="1" dirty="0"/>
              <a:t>-temporal encoding of raw perfusion MRI for the prediction of final lesion in stroke</a:t>
            </a:r>
            <a:r>
              <a:rPr lang="en-US" sz="1200" dirty="0"/>
              <a:t>, </a:t>
            </a:r>
            <a:r>
              <a:rPr lang="en-US" sz="1200" dirty="0" err="1" smtClean="0"/>
              <a:t>Soumission</a:t>
            </a:r>
            <a:r>
              <a:rPr lang="en-US" sz="1200" dirty="0" smtClean="0"/>
              <a:t> </a:t>
            </a:r>
            <a:r>
              <a:rPr lang="en-US" sz="1200" dirty="0" err="1" smtClean="0"/>
              <a:t>prochaine</a:t>
            </a:r>
            <a:r>
              <a:rPr lang="en-US" sz="1200" dirty="0" smtClean="0"/>
              <a:t> </a:t>
            </a:r>
            <a:r>
              <a:rPr lang="en-US" sz="1200" dirty="0" err="1"/>
              <a:t>dans</a:t>
            </a:r>
            <a:r>
              <a:rPr lang="en-US" sz="1200" dirty="0"/>
              <a:t> Medical Image Analysis, (2017</a:t>
            </a:r>
            <a:r>
              <a:rPr lang="en-US" sz="1200" dirty="0" smtClean="0"/>
              <a:t>)</a:t>
            </a:r>
            <a:endParaRPr lang="fr-FR" sz="1200" dirty="0"/>
          </a:p>
          <a:p>
            <a:pPr marL="171450" indent="-171450">
              <a:buFont typeface="Wingdings" panose="05000000000000000000" pitchFamily="2" charset="2"/>
              <a:buChar char="v"/>
            </a:pPr>
            <a:r>
              <a:rPr lang="en-US" sz="1200" b="1" dirty="0" smtClean="0"/>
              <a:t>M. Giacalone </a:t>
            </a:r>
            <a:r>
              <a:rPr lang="en-US" sz="1200" dirty="0" smtClean="0"/>
              <a:t>, C. </a:t>
            </a:r>
            <a:r>
              <a:rPr lang="en-US" sz="1200" dirty="0" err="1" smtClean="0"/>
              <a:t>Frindel</a:t>
            </a:r>
            <a:r>
              <a:rPr lang="en-US" sz="1200" dirty="0" smtClean="0"/>
              <a:t> , E. </a:t>
            </a:r>
            <a:r>
              <a:rPr lang="en-US" sz="1200" dirty="0" err="1" smtClean="0"/>
              <a:t>Grenier</a:t>
            </a:r>
            <a:r>
              <a:rPr lang="en-US" sz="1200" dirty="0" smtClean="0"/>
              <a:t> &amp; D. Rousseau, </a:t>
            </a:r>
            <a:r>
              <a:rPr lang="en-US" sz="1200" i="1" dirty="0" smtClean="0"/>
              <a:t>Multicomponent </a:t>
            </a:r>
            <a:r>
              <a:rPr lang="en-US" sz="1200" i="1" dirty="0"/>
              <a:t>and longitudinal imaging seen as a </a:t>
            </a:r>
            <a:r>
              <a:rPr lang="en-US" sz="1200" i="1" dirty="0" smtClean="0"/>
              <a:t>communication channel </a:t>
            </a:r>
            <a:r>
              <a:rPr lang="en-US" sz="1200" i="1" dirty="0"/>
              <a:t>– </a:t>
            </a:r>
            <a:r>
              <a:rPr lang="en-US" sz="1200" i="1" dirty="0" smtClean="0"/>
              <a:t>An application </a:t>
            </a:r>
            <a:r>
              <a:rPr lang="en-US" sz="1200" i="1" dirty="0"/>
              <a:t>to stroke</a:t>
            </a:r>
            <a:r>
              <a:rPr lang="en-US" sz="1200" dirty="0"/>
              <a:t>, Entropy, 19 (2017), pp. </a:t>
            </a:r>
            <a:r>
              <a:rPr lang="en-US" sz="1200" dirty="0" smtClean="0"/>
              <a:t>187–199.</a:t>
            </a:r>
          </a:p>
          <a:p>
            <a:pPr marL="171450" indent="-171450">
              <a:buFont typeface="Wingdings" panose="05000000000000000000" pitchFamily="2" charset="2"/>
              <a:buChar char="v"/>
            </a:pPr>
            <a:endParaRPr lang="en-US" sz="1200" dirty="0"/>
          </a:p>
          <a:p>
            <a:r>
              <a:rPr lang="fr-FR" sz="1200" b="1" dirty="0">
                <a:solidFill>
                  <a:schemeClr val="accent6">
                    <a:lumMod val="75000"/>
                  </a:schemeClr>
                </a:solidFill>
              </a:rPr>
              <a:t>Conférences </a:t>
            </a:r>
            <a:r>
              <a:rPr lang="fr-FR" sz="1200" b="1" dirty="0" smtClean="0">
                <a:solidFill>
                  <a:schemeClr val="accent6">
                    <a:lumMod val="75000"/>
                  </a:schemeClr>
                </a:solidFill>
              </a:rPr>
              <a:t>internationales</a:t>
            </a:r>
            <a:endParaRPr lang="fr-FR" sz="1200" b="1" dirty="0">
              <a:solidFill>
                <a:schemeClr val="accent6">
                  <a:lumMod val="75000"/>
                </a:schemeClr>
              </a:solidFill>
            </a:endParaRPr>
          </a:p>
          <a:p>
            <a:pPr marL="171450" indent="-171450">
              <a:buFont typeface="Wingdings" panose="05000000000000000000" pitchFamily="2" charset="2"/>
              <a:buChar char="v"/>
            </a:pPr>
            <a:r>
              <a:rPr lang="en-US" sz="1200" b="1" dirty="0" smtClean="0"/>
              <a:t>M. Giacalone</a:t>
            </a:r>
            <a:r>
              <a:rPr lang="en-US" sz="1200" dirty="0" smtClean="0"/>
              <a:t>, C. </a:t>
            </a:r>
            <a:r>
              <a:rPr lang="en-US" sz="1200" dirty="0" err="1" smtClean="0"/>
              <a:t>Frindel</a:t>
            </a:r>
            <a:r>
              <a:rPr lang="en-US" sz="1200" dirty="0" smtClean="0"/>
              <a:t>, M. </a:t>
            </a:r>
            <a:r>
              <a:rPr lang="en-US" sz="1200" dirty="0" err="1" smtClean="0"/>
              <a:t>Robini</a:t>
            </a:r>
            <a:r>
              <a:rPr lang="en-US" sz="1200" dirty="0"/>
              <a:t> </a:t>
            </a:r>
            <a:r>
              <a:rPr lang="en-US" sz="1200" dirty="0" smtClean="0"/>
              <a:t>&amp; D. Rousseau, </a:t>
            </a:r>
            <a:r>
              <a:rPr lang="en-US" sz="1200" i="1" dirty="0"/>
              <a:t>Interest of non-negativity constraint in perfusion DSC-MRI </a:t>
            </a:r>
            <a:r>
              <a:rPr lang="en-US" sz="1200" i="1" dirty="0" smtClean="0"/>
              <a:t>deconvolution for </a:t>
            </a:r>
            <a:r>
              <a:rPr lang="en-US" sz="1200" i="1" dirty="0"/>
              <a:t>acute stroke</a:t>
            </a:r>
            <a:r>
              <a:rPr lang="en-US" sz="1200" dirty="0"/>
              <a:t>, in the 23rd IEEE International Conference on Systems, Signals and Image Processing (IWSSIP), </a:t>
            </a:r>
            <a:r>
              <a:rPr lang="en-US" sz="1200" dirty="0" smtClean="0"/>
              <a:t>Bratislava, </a:t>
            </a:r>
            <a:r>
              <a:rPr lang="fr-FR" sz="1200" dirty="0" err="1" smtClean="0"/>
              <a:t>Slovakia</a:t>
            </a:r>
            <a:r>
              <a:rPr lang="fr-FR" sz="1200" dirty="0" smtClean="0"/>
              <a:t>, May </a:t>
            </a:r>
            <a:r>
              <a:rPr lang="fr-FR" sz="1200" dirty="0"/>
              <a:t>2016, pp. 1–4.</a:t>
            </a:r>
          </a:p>
          <a:p>
            <a:pPr marL="171450" indent="-171450">
              <a:buFont typeface="Wingdings" panose="05000000000000000000" pitchFamily="2" charset="2"/>
              <a:buChar char="v"/>
            </a:pPr>
            <a:r>
              <a:rPr lang="en-US" sz="1200" b="1" dirty="0" smtClean="0"/>
              <a:t>M. Giacalone</a:t>
            </a:r>
            <a:r>
              <a:rPr lang="en-US" sz="1200" dirty="0" smtClean="0"/>
              <a:t>, C. </a:t>
            </a:r>
            <a:r>
              <a:rPr lang="en-US" sz="1200" dirty="0" err="1" smtClean="0"/>
              <a:t>Frindel</a:t>
            </a:r>
            <a:r>
              <a:rPr lang="en-US" sz="1200" dirty="0" smtClean="0"/>
              <a:t> &amp; D. Rousseau, </a:t>
            </a:r>
            <a:r>
              <a:rPr lang="en-US" sz="1200" i="1" dirty="0"/>
              <a:t>An unsupervised </a:t>
            </a:r>
            <a:r>
              <a:rPr lang="en-US" sz="1200" i="1" dirty="0" err="1"/>
              <a:t>spatio</a:t>
            </a:r>
            <a:r>
              <a:rPr lang="en-US" sz="1200" i="1" dirty="0"/>
              <a:t>-temporal regularization for perfusion MRI </a:t>
            </a:r>
            <a:r>
              <a:rPr lang="en-US" sz="1200" i="1" dirty="0" smtClean="0"/>
              <a:t>deconvolution in </a:t>
            </a:r>
            <a:r>
              <a:rPr lang="en-US" sz="1200" i="1" dirty="0"/>
              <a:t>acute stroke</a:t>
            </a:r>
            <a:r>
              <a:rPr lang="en-US" sz="1200" dirty="0"/>
              <a:t>, in the 24th IEEE European Signal Processing Conference (EUSIPCO), Budapest, Hungary, September 2016, </a:t>
            </a:r>
            <a:r>
              <a:rPr lang="en-US" sz="1200" dirty="0" smtClean="0"/>
              <a:t>pp. </a:t>
            </a:r>
            <a:r>
              <a:rPr lang="fr-FR" sz="1200" dirty="0" smtClean="0"/>
              <a:t>1708–1712.</a:t>
            </a:r>
          </a:p>
          <a:p>
            <a:pPr marL="171450" indent="-171450">
              <a:buFont typeface="Wingdings" panose="05000000000000000000" pitchFamily="2" charset="2"/>
              <a:buChar char="v"/>
            </a:pPr>
            <a:endParaRPr lang="fr-FR" sz="1200" dirty="0"/>
          </a:p>
          <a:p>
            <a:r>
              <a:rPr lang="fr-FR" sz="1200" b="1" dirty="0">
                <a:solidFill>
                  <a:schemeClr val="accent6">
                    <a:lumMod val="75000"/>
                  </a:schemeClr>
                </a:solidFill>
              </a:rPr>
              <a:t>Conférences </a:t>
            </a:r>
            <a:r>
              <a:rPr lang="fr-FR" sz="1200" b="1" dirty="0" smtClean="0">
                <a:solidFill>
                  <a:schemeClr val="accent6">
                    <a:lumMod val="75000"/>
                  </a:schemeClr>
                </a:solidFill>
              </a:rPr>
              <a:t>nationales</a:t>
            </a:r>
            <a:endParaRPr lang="fr-FR" sz="1200" b="1" dirty="0">
              <a:solidFill>
                <a:schemeClr val="accent6">
                  <a:lumMod val="75000"/>
                </a:schemeClr>
              </a:solidFill>
            </a:endParaRPr>
          </a:p>
          <a:p>
            <a:pPr marL="171450" indent="-171450">
              <a:buFont typeface="Wingdings" panose="05000000000000000000" pitchFamily="2" charset="2"/>
              <a:buChar char="v"/>
            </a:pPr>
            <a:r>
              <a:rPr lang="fr-FR" sz="1200" b="1" dirty="0" smtClean="0"/>
              <a:t>M. Giacalone</a:t>
            </a:r>
            <a:r>
              <a:rPr lang="fr-FR" sz="1200" dirty="0" smtClean="0"/>
              <a:t>, C. </a:t>
            </a:r>
            <a:r>
              <a:rPr lang="fr-FR" sz="1200" dirty="0" err="1" smtClean="0"/>
              <a:t>Frindel</a:t>
            </a:r>
            <a:r>
              <a:rPr lang="fr-FR" sz="1200" dirty="0" smtClean="0"/>
              <a:t>, M. </a:t>
            </a:r>
            <a:r>
              <a:rPr lang="fr-FR" sz="1200" dirty="0" err="1" smtClean="0"/>
              <a:t>Robini</a:t>
            </a:r>
            <a:r>
              <a:rPr lang="fr-FR" sz="1200" dirty="0" smtClean="0"/>
              <a:t>, E. Grenier, &amp; D. Rousseau, </a:t>
            </a:r>
            <a:r>
              <a:rPr lang="fr-FR" sz="1200" i="1" dirty="0"/>
              <a:t>Simulations numériques en IRM de perfusion cérébrale </a:t>
            </a:r>
            <a:r>
              <a:rPr lang="fr-FR" sz="1200" i="1" dirty="0" smtClean="0"/>
              <a:t>: Bruit </a:t>
            </a:r>
            <a:r>
              <a:rPr lang="fr-FR" sz="1200" i="1" dirty="0"/>
              <a:t>log-</a:t>
            </a:r>
            <a:r>
              <a:rPr lang="fr-FR" sz="1200" i="1" dirty="0" err="1"/>
              <a:t>ricien</a:t>
            </a:r>
            <a:r>
              <a:rPr lang="fr-FR" sz="1200" i="1" dirty="0"/>
              <a:t> ou bruit gaussien ?</a:t>
            </a:r>
            <a:r>
              <a:rPr lang="fr-FR" sz="1200" dirty="0"/>
              <a:t>, in XXVème GRETSI, Lyon, France, </a:t>
            </a:r>
            <a:r>
              <a:rPr lang="fr-FR" sz="1200" dirty="0" err="1"/>
              <a:t>September</a:t>
            </a:r>
            <a:r>
              <a:rPr lang="fr-FR" sz="1200" dirty="0"/>
              <a:t> 2015, pp. 1–4.</a:t>
            </a:r>
          </a:p>
          <a:p>
            <a:pPr marL="171450" indent="-171450">
              <a:buFont typeface="Wingdings" panose="05000000000000000000" pitchFamily="2" charset="2"/>
              <a:buChar char="v"/>
            </a:pPr>
            <a:r>
              <a:rPr lang="fr-FR" sz="1200" b="1" dirty="0" smtClean="0"/>
              <a:t>M. Giacalone</a:t>
            </a:r>
            <a:r>
              <a:rPr lang="fr-FR" sz="1200" dirty="0" smtClean="0"/>
              <a:t>, M.C. </a:t>
            </a:r>
            <a:r>
              <a:rPr lang="fr-FR" sz="1200" dirty="0" err="1" smtClean="0"/>
              <a:t>Ángel</a:t>
            </a:r>
            <a:r>
              <a:rPr lang="fr-FR" sz="1200" dirty="0" smtClean="0"/>
              <a:t>, C. </a:t>
            </a:r>
            <a:r>
              <a:rPr lang="fr-FR" sz="1200" dirty="0" err="1" smtClean="0"/>
              <a:t>Frindel</a:t>
            </a:r>
            <a:r>
              <a:rPr lang="fr-FR" sz="1200" dirty="0" smtClean="0"/>
              <a:t>, F. </a:t>
            </a:r>
            <a:r>
              <a:rPr lang="fr-FR" sz="1200" dirty="0" err="1" smtClean="0"/>
              <a:t>Cervenansky</a:t>
            </a:r>
            <a:r>
              <a:rPr lang="fr-FR" sz="1200" dirty="0" smtClean="0"/>
              <a:t>, M. </a:t>
            </a:r>
            <a:r>
              <a:rPr lang="fr-FR" sz="1200" dirty="0" err="1" smtClean="0"/>
              <a:t>Robini</a:t>
            </a:r>
            <a:r>
              <a:rPr lang="fr-FR" sz="1200" dirty="0" smtClean="0"/>
              <a:t>, T.H. Cho, Y. </a:t>
            </a:r>
            <a:r>
              <a:rPr lang="fr-FR" sz="1200" dirty="0" err="1" smtClean="0"/>
              <a:t>Berthezène</a:t>
            </a:r>
            <a:r>
              <a:rPr lang="fr-FR" sz="1200" dirty="0" smtClean="0"/>
              <a:t>, N. </a:t>
            </a:r>
            <a:r>
              <a:rPr lang="fr-FR" sz="1200" dirty="0" err="1" smtClean="0"/>
              <a:t>Nighoghossian</a:t>
            </a:r>
            <a:r>
              <a:rPr lang="fr-FR" sz="1200" dirty="0" smtClean="0"/>
              <a:t>, &amp; D. Rousseau, </a:t>
            </a:r>
            <a:r>
              <a:rPr lang="fr-FR" sz="1200" i="1" dirty="0"/>
              <a:t>Suite </a:t>
            </a:r>
            <a:r>
              <a:rPr lang="fr-FR" sz="1200" i="1" dirty="0" smtClean="0"/>
              <a:t>logicielle pour </a:t>
            </a:r>
            <a:r>
              <a:rPr lang="fr-FR" sz="1200" i="1" dirty="0"/>
              <a:t>l’imagerie de perfusion dans l’étude de l’accident vasculaire cérébral</a:t>
            </a:r>
            <a:r>
              <a:rPr lang="fr-FR" sz="1200" dirty="0"/>
              <a:t>, in RITS 2017, Lyon, </a:t>
            </a:r>
            <a:r>
              <a:rPr lang="fr-FR" sz="1200" dirty="0" smtClean="0"/>
              <a:t>France, March </a:t>
            </a:r>
            <a:r>
              <a:rPr lang="fr-FR" sz="1200" dirty="0"/>
              <a:t>2017.</a:t>
            </a:r>
          </a:p>
          <a:p>
            <a:pPr marL="171450" indent="-171450">
              <a:buFont typeface="Wingdings" panose="05000000000000000000" pitchFamily="2" charset="2"/>
              <a:buChar char="v"/>
            </a:pPr>
            <a:r>
              <a:rPr lang="fr-FR" sz="1200" dirty="0" smtClean="0"/>
              <a:t>C. </a:t>
            </a:r>
            <a:r>
              <a:rPr lang="fr-FR" sz="1200" dirty="0" err="1" smtClean="0"/>
              <a:t>Daviller</a:t>
            </a:r>
            <a:r>
              <a:rPr lang="fr-FR" sz="1200" dirty="0" smtClean="0"/>
              <a:t>, </a:t>
            </a:r>
            <a:r>
              <a:rPr lang="fr-FR" sz="1200" b="1" dirty="0" smtClean="0"/>
              <a:t>M. Giacalone</a:t>
            </a:r>
            <a:r>
              <a:rPr lang="fr-FR" sz="1200" dirty="0" smtClean="0"/>
              <a:t>, C. </a:t>
            </a:r>
            <a:r>
              <a:rPr lang="fr-FR" sz="1200" dirty="0" err="1" smtClean="0"/>
              <a:t>Frindel</a:t>
            </a:r>
            <a:r>
              <a:rPr lang="fr-FR" sz="1200" dirty="0" smtClean="0"/>
              <a:t>, T. </a:t>
            </a:r>
            <a:r>
              <a:rPr lang="fr-FR" sz="1200" dirty="0" err="1" smtClean="0"/>
              <a:t>Boutelier</a:t>
            </a:r>
            <a:r>
              <a:rPr lang="fr-FR" sz="1200" dirty="0" smtClean="0"/>
              <a:t>, P. </a:t>
            </a:r>
            <a:r>
              <a:rPr lang="fr-FR" sz="1200" dirty="0" err="1" smtClean="0"/>
              <a:t>Croisille</a:t>
            </a:r>
            <a:r>
              <a:rPr lang="fr-FR" sz="1200" dirty="0" smtClean="0"/>
              <a:t>, &amp; M. </a:t>
            </a:r>
            <a:r>
              <a:rPr lang="fr-FR" sz="1200" dirty="0" err="1" smtClean="0"/>
              <a:t>Viallon</a:t>
            </a:r>
            <a:r>
              <a:rPr lang="fr-FR" sz="1200" dirty="0" smtClean="0"/>
              <a:t>, </a:t>
            </a:r>
            <a:r>
              <a:rPr lang="fr-FR" sz="1200" i="1" dirty="0"/>
              <a:t>Évaluation de méthodes de </a:t>
            </a:r>
            <a:r>
              <a:rPr lang="fr-FR" sz="1200" i="1" dirty="0" smtClean="0"/>
              <a:t>quantification de </a:t>
            </a:r>
            <a:r>
              <a:rPr lang="fr-FR" sz="1200" i="1" dirty="0"/>
              <a:t>la perfusion </a:t>
            </a:r>
            <a:r>
              <a:rPr lang="fr-FR" sz="1200" i="1" dirty="0" smtClean="0"/>
              <a:t>cardiaque: </a:t>
            </a:r>
            <a:r>
              <a:rPr lang="fr-FR" sz="1200" i="1" dirty="0"/>
              <a:t>Approches bayésiennes et spatio-temporelles</a:t>
            </a:r>
            <a:r>
              <a:rPr lang="fr-FR" sz="1200" dirty="0"/>
              <a:t>, in RITS 2017, Lyon, </a:t>
            </a:r>
            <a:r>
              <a:rPr lang="fr-FR" sz="1200" dirty="0" err="1"/>
              <a:t>France,March</a:t>
            </a:r>
            <a:r>
              <a:rPr lang="fr-FR" sz="1200" dirty="0"/>
              <a:t> 2017</a:t>
            </a:r>
            <a:r>
              <a:rPr lang="fr-FR" sz="1200" dirty="0" smtClean="0"/>
              <a:t>.</a:t>
            </a:r>
          </a:p>
          <a:p>
            <a:endParaRPr lang="fr-FR" sz="1200" dirty="0"/>
          </a:p>
          <a:p>
            <a:r>
              <a:rPr lang="fr-FR" sz="1200" b="1" dirty="0">
                <a:solidFill>
                  <a:schemeClr val="accent6">
                    <a:lumMod val="75000"/>
                  </a:schemeClr>
                </a:solidFill>
              </a:rPr>
              <a:t>Chapitres de </a:t>
            </a:r>
            <a:r>
              <a:rPr lang="fr-FR" sz="1200" b="1" dirty="0" smtClean="0">
                <a:solidFill>
                  <a:schemeClr val="accent6">
                    <a:lumMod val="75000"/>
                  </a:schemeClr>
                </a:solidFill>
              </a:rPr>
              <a:t>livre</a:t>
            </a:r>
            <a:endParaRPr lang="fr-FR" sz="1200" b="1" dirty="0">
              <a:solidFill>
                <a:schemeClr val="accent6">
                  <a:lumMod val="75000"/>
                </a:schemeClr>
              </a:solidFill>
            </a:endParaRPr>
          </a:p>
          <a:p>
            <a:pPr marL="171450" indent="-171450">
              <a:buFont typeface="Wingdings" panose="05000000000000000000" pitchFamily="2" charset="2"/>
              <a:buChar char="v"/>
            </a:pPr>
            <a:r>
              <a:rPr lang="en-US" sz="1200" b="1" dirty="0" smtClean="0"/>
              <a:t>M. Giacalone</a:t>
            </a:r>
            <a:r>
              <a:rPr lang="en-US" sz="1200" dirty="0" smtClean="0"/>
              <a:t>, C. </a:t>
            </a:r>
            <a:r>
              <a:rPr lang="en-US" sz="1200" dirty="0" err="1" smtClean="0"/>
              <a:t>Frindel</a:t>
            </a:r>
            <a:r>
              <a:rPr lang="en-US" sz="1200" dirty="0" smtClean="0"/>
              <a:t>, R. </a:t>
            </a:r>
            <a:r>
              <a:rPr lang="en-US" sz="1200" dirty="0" err="1" smtClean="0"/>
              <a:t>Zagala</a:t>
            </a:r>
            <a:r>
              <a:rPr lang="en-US" sz="1200" dirty="0" smtClean="0"/>
              <a:t>, </a:t>
            </a:r>
            <a:r>
              <a:rPr lang="en-US" sz="1200" dirty="0"/>
              <a:t>T</a:t>
            </a:r>
            <a:r>
              <a:rPr lang="en-US" sz="1200" dirty="0" smtClean="0"/>
              <a:t>.H. Cho, Y. </a:t>
            </a:r>
            <a:r>
              <a:rPr lang="en-US" sz="1200" dirty="0" err="1" smtClean="0"/>
              <a:t>Berthezène</a:t>
            </a:r>
            <a:r>
              <a:rPr lang="en-US" sz="1200" dirty="0" smtClean="0"/>
              <a:t>, N. </a:t>
            </a:r>
            <a:r>
              <a:rPr lang="en-US" sz="1200" dirty="0" err="1" smtClean="0"/>
              <a:t>Nighoghossian</a:t>
            </a:r>
            <a:r>
              <a:rPr lang="en-US" sz="1200" dirty="0" smtClean="0"/>
              <a:t>, &amp; D. Rousseau, </a:t>
            </a:r>
            <a:r>
              <a:rPr lang="en-US" sz="1200" i="1" dirty="0"/>
              <a:t>On the influence </a:t>
            </a:r>
            <a:r>
              <a:rPr lang="en-US" sz="1200" i="1" dirty="0" smtClean="0"/>
              <a:t>of normalization </a:t>
            </a:r>
            <a:r>
              <a:rPr lang="en-US" sz="1200" i="1" dirty="0"/>
              <a:t>strategies for perfusion MRI in acute stroke</a:t>
            </a:r>
            <a:r>
              <a:rPr lang="en-US" sz="1200" dirty="0"/>
              <a:t>, in Current Developments in Stroke, Bentham eBooks, 2017, pp. </a:t>
            </a:r>
            <a:r>
              <a:rPr lang="en-US" sz="1200" dirty="0" smtClean="0"/>
              <a:t>176–</a:t>
            </a:r>
            <a:r>
              <a:rPr lang="fr-FR" sz="1200" dirty="0" smtClean="0"/>
              <a:t>190.</a:t>
            </a:r>
          </a:p>
          <a:p>
            <a:endParaRPr lang="fr-FR" sz="1200" dirty="0"/>
          </a:p>
          <a:p>
            <a:r>
              <a:rPr lang="fr-FR" sz="1200" b="1" dirty="0">
                <a:solidFill>
                  <a:schemeClr val="accent6">
                    <a:lumMod val="75000"/>
                  </a:schemeClr>
                </a:solidFill>
              </a:rPr>
              <a:t>Productions </a:t>
            </a:r>
            <a:r>
              <a:rPr lang="fr-FR" sz="1200" b="1" dirty="0" smtClean="0">
                <a:solidFill>
                  <a:schemeClr val="accent6">
                    <a:lumMod val="75000"/>
                  </a:schemeClr>
                </a:solidFill>
              </a:rPr>
              <a:t>logicielles déployées sous VIP</a:t>
            </a:r>
            <a:endParaRPr lang="fr-FR" sz="1200" b="1" dirty="0">
              <a:solidFill>
                <a:schemeClr val="accent6">
                  <a:lumMod val="75000"/>
                </a:schemeClr>
              </a:solidFill>
            </a:endParaRPr>
          </a:p>
          <a:p>
            <a:pPr marL="171450" indent="-171450">
              <a:buFont typeface="Wingdings" panose="05000000000000000000" pitchFamily="2" charset="2"/>
              <a:buChar char="v"/>
            </a:pPr>
            <a:r>
              <a:rPr lang="fr-FR" sz="1200" dirty="0"/>
              <a:t>Le simulateur </a:t>
            </a:r>
            <a:endParaRPr lang="fr-FR" sz="1200" dirty="0" smtClean="0"/>
          </a:p>
          <a:p>
            <a:pPr marL="171450" indent="-171450">
              <a:buFont typeface="Wingdings" panose="05000000000000000000" pitchFamily="2" charset="2"/>
              <a:buChar char="v"/>
            </a:pPr>
            <a:r>
              <a:rPr lang="fr-FR" sz="1200" dirty="0" smtClean="0"/>
              <a:t>L’algorithme </a:t>
            </a:r>
            <a:r>
              <a:rPr lang="fr-FR" sz="1200" dirty="0"/>
              <a:t>de </a:t>
            </a:r>
            <a:r>
              <a:rPr lang="fr-FR" sz="1200" dirty="0" err="1" smtClean="0"/>
              <a:t>déconvolution</a:t>
            </a:r>
            <a:r>
              <a:rPr lang="fr-FR" sz="1200" dirty="0" smtClean="0"/>
              <a:t> avec termes de régularisation spatio-temporelle et contrainte de non-négativité</a:t>
            </a:r>
          </a:p>
        </p:txBody>
      </p:sp>
      <p:sp>
        <p:nvSpPr>
          <p:cNvPr id="7" name="Titre 1"/>
          <p:cNvSpPr>
            <a:spLocks noGrp="1"/>
          </p:cNvSpPr>
          <p:nvPr>
            <p:ph type="ctrTitle"/>
          </p:nvPr>
        </p:nvSpPr>
        <p:spPr>
          <a:xfrm>
            <a:off x="0" y="1"/>
            <a:ext cx="7740352"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LISTE DES PRODUCTIONS</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397384488"/>
      </p:ext>
    </p:extLst>
  </p:cSld>
  <p:clrMapOvr>
    <a:masterClrMapping/>
  </p:clrMapOvr>
  <mc:AlternateContent xmlns:mc="http://schemas.openxmlformats.org/markup-compatibility/2006">
    <mc:Choice xmlns:p14="http://schemas.microsoft.com/office/powerpoint/2010/main" Requires="p14">
      <p:transition spd="slow" p14:dur="2000" advTm="11595"/>
    </mc:Choice>
    <mc:Fallback>
      <p:transition spd="slow" advTm="11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42</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7" name="ZoneTexte 6"/>
          <p:cNvSpPr txBox="1"/>
          <p:nvPr/>
        </p:nvSpPr>
        <p:spPr>
          <a:xfrm>
            <a:off x="467544" y="404664"/>
            <a:ext cx="5798832"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Une approche métrologique (biomarqueurs intelligibles)</a:t>
            </a:r>
            <a:endParaRPr lang="fr-FR" dirty="0"/>
          </a:p>
        </p:txBody>
      </p:sp>
      <p:sp>
        <p:nvSpPr>
          <p:cNvPr id="10" name="Rectangle à coins arrondis 9"/>
          <p:cNvSpPr/>
          <p:nvPr/>
        </p:nvSpPr>
        <p:spPr>
          <a:xfrm>
            <a:off x="1331640" y="891580"/>
            <a:ext cx="1728192" cy="10801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smtClean="0"/>
              <a:t>Acquisition</a:t>
            </a:r>
            <a:endParaRPr lang="fr-FR" dirty="0"/>
          </a:p>
        </p:txBody>
      </p:sp>
      <p:sp>
        <p:nvSpPr>
          <p:cNvPr id="11" name="Rectangle à coins arrondis 10"/>
          <p:cNvSpPr/>
          <p:nvPr/>
        </p:nvSpPr>
        <p:spPr>
          <a:xfrm>
            <a:off x="3743908" y="908720"/>
            <a:ext cx="1728192" cy="10801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smtClean="0"/>
              <a:t>Post-Traitements</a:t>
            </a:r>
            <a:endParaRPr lang="fr-FR" dirty="0"/>
          </a:p>
        </p:txBody>
      </p:sp>
      <p:sp>
        <p:nvSpPr>
          <p:cNvPr id="12" name="Rectangle à coins arrondis 11"/>
          <p:cNvSpPr/>
          <p:nvPr/>
        </p:nvSpPr>
        <p:spPr>
          <a:xfrm>
            <a:off x="6156176" y="908720"/>
            <a:ext cx="1728192" cy="10801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D</a:t>
            </a:r>
            <a:r>
              <a:rPr lang="fr-FR" dirty="0" smtClean="0"/>
              <a:t>écision par Seuillage</a:t>
            </a:r>
            <a:endParaRPr lang="fr-FR" dirty="0"/>
          </a:p>
        </p:txBody>
      </p:sp>
      <p:sp>
        <p:nvSpPr>
          <p:cNvPr id="14" name="Flèche droite 13"/>
          <p:cNvSpPr/>
          <p:nvPr/>
        </p:nvSpPr>
        <p:spPr>
          <a:xfrm>
            <a:off x="3185846" y="1251620"/>
            <a:ext cx="432048"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16" name="Flèche droite 15"/>
          <p:cNvSpPr/>
          <p:nvPr/>
        </p:nvSpPr>
        <p:spPr>
          <a:xfrm>
            <a:off x="5598114" y="1268760"/>
            <a:ext cx="432048"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22" name="ZoneTexte 21"/>
          <p:cNvSpPr txBox="1"/>
          <p:nvPr/>
        </p:nvSpPr>
        <p:spPr>
          <a:xfrm>
            <a:off x="467543" y="2564904"/>
            <a:ext cx="6488956"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Une approche </a:t>
            </a:r>
            <a:r>
              <a:rPr lang="fr-FR" dirty="0" err="1" smtClean="0"/>
              <a:t>radiomique</a:t>
            </a:r>
            <a:r>
              <a:rPr lang="fr-FR" dirty="0" smtClean="0"/>
              <a:t> (vecteurs caractéristiques complexes)</a:t>
            </a:r>
            <a:endParaRPr lang="fr-FR" dirty="0"/>
          </a:p>
        </p:txBody>
      </p:sp>
      <p:sp>
        <p:nvSpPr>
          <p:cNvPr id="23" name="Rectangle à coins arrondis 22"/>
          <p:cNvSpPr/>
          <p:nvPr/>
        </p:nvSpPr>
        <p:spPr>
          <a:xfrm>
            <a:off x="1331639" y="3099817"/>
            <a:ext cx="1728192" cy="10801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smtClean="0"/>
              <a:t>Acquisition</a:t>
            </a:r>
            <a:endParaRPr lang="fr-FR" dirty="0"/>
          </a:p>
        </p:txBody>
      </p:sp>
      <p:sp>
        <p:nvSpPr>
          <p:cNvPr id="25" name="Rectangle à coins arrondis 24"/>
          <p:cNvSpPr/>
          <p:nvPr/>
        </p:nvSpPr>
        <p:spPr>
          <a:xfrm>
            <a:off x="6156175" y="3116957"/>
            <a:ext cx="1728192" cy="10801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smtClean="0"/>
              <a:t>Décision par Apprentissage automatique</a:t>
            </a:r>
            <a:endParaRPr lang="fr-FR" dirty="0"/>
          </a:p>
        </p:txBody>
      </p:sp>
      <p:sp>
        <p:nvSpPr>
          <p:cNvPr id="27" name="Flèche droite 26"/>
          <p:cNvSpPr/>
          <p:nvPr/>
        </p:nvSpPr>
        <p:spPr>
          <a:xfrm>
            <a:off x="3192970" y="3476997"/>
            <a:ext cx="2837191"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28" name="ZoneTexte 27"/>
          <p:cNvSpPr txBox="1"/>
          <p:nvPr/>
        </p:nvSpPr>
        <p:spPr>
          <a:xfrm>
            <a:off x="467544" y="4701146"/>
            <a:ext cx="2725426"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Une approche hybride ?</a:t>
            </a:r>
            <a:endParaRPr lang="fr-FR" dirty="0"/>
          </a:p>
        </p:txBody>
      </p:sp>
      <p:sp>
        <p:nvSpPr>
          <p:cNvPr id="29" name="Rectangle à coins arrondis 28"/>
          <p:cNvSpPr/>
          <p:nvPr/>
        </p:nvSpPr>
        <p:spPr>
          <a:xfrm>
            <a:off x="1331640" y="5212060"/>
            <a:ext cx="1728192" cy="10801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smtClean="0"/>
              <a:t>Acquisition</a:t>
            </a:r>
            <a:endParaRPr lang="fr-FR" dirty="0"/>
          </a:p>
        </p:txBody>
      </p:sp>
      <p:sp>
        <p:nvSpPr>
          <p:cNvPr id="30" name="Rectangle à coins arrondis 29"/>
          <p:cNvSpPr/>
          <p:nvPr/>
        </p:nvSpPr>
        <p:spPr>
          <a:xfrm>
            <a:off x="3743908" y="5229200"/>
            <a:ext cx="1728192" cy="10801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smtClean="0"/>
              <a:t>Post-Traitements</a:t>
            </a:r>
            <a:endParaRPr lang="fr-FR" dirty="0"/>
          </a:p>
        </p:txBody>
      </p:sp>
      <p:sp>
        <p:nvSpPr>
          <p:cNvPr id="31" name="Rectangle à coins arrondis 30"/>
          <p:cNvSpPr/>
          <p:nvPr/>
        </p:nvSpPr>
        <p:spPr>
          <a:xfrm>
            <a:off x="6156176" y="5229200"/>
            <a:ext cx="1728192" cy="10801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smtClean="0"/>
              <a:t>Décision par Apprentissage automatique</a:t>
            </a:r>
            <a:endParaRPr lang="fr-FR" dirty="0"/>
          </a:p>
        </p:txBody>
      </p:sp>
      <p:sp>
        <p:nvSpPr>
          <p:cNvPr id="32" name="Flèche droite 31"/>
          <p:cNvSpPr/>
          <p:nvPr/>
        </p:nvSpPr>
        <p:spPr>
          <a:xfrm>
            <a:off x="3185846" y="5572100"/>
            <a:ext cx="432048"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33" name="Flèche droite 32"/>
          <p:cNvSpPr/>
          <p:nvPr/>
        </p:nvSpPr>
        <p:spPr>
          <a:xfrm>
            <a:off x="5598114" y="5589240"/>
            <a:ext cx="432048"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pic>
        <p:nvPicPr>
          <p:cNvPr id="2" name="Son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985203290"/>
      </p:ext>
    </p:extLst>
  </p:cSld>
  <p:clrMapOvr>
    <a:masterClrMapping/>
  </p:clrMapOvr>
  <mc:AlternateContent xmlns:mc="http://schemas.openxmlformats.org/markup-compatibility/2006">
    <mc:Choice xmlns:p14="http://schemas.microsoft.com/office/powerpoint/2010/main" Requires="p14">
      <p:transition spd="slow" p14:dur="2000" advTm="115018"/>
    </mc:Choice>
    <mc:Fallback>
      <p:transition spd="slow" advTm="115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bldLst>
      <p:bldP spid="28" grpId="0"/>
      <p:bldP spid="29" grpId="0" animBg="1"/>
      <p:bldP spid="30" grpId="0" animBg="1"/>
      <p:bldP spid="31" grpId="0" animBg="1"/>
      <p:bldP spid="32" grpId="0" animBg="1"/>
      <p:bldP spid="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43</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7" name="ZoneTexte 6"/>
          <p:cNvSpPr txBox="1"/>
          <p:nvPr/>
        </p:nvSpPr>
        <p:spPr>
          <a:xfrm>
            <a:off x="1691680" y="-14492"/>
            <a:ext cx="7463620" cy="369332"/>
          </a:xfrm>
          <a:prstGeom prst="rect">
            <a:avLst/>
          </a:prstGeom>
          <a:solidFill>
            <a:schemeClr val="accent6">
              <a:lumMod val="60000"/>
              <a:lumOff val="40000"/>
            </a:schemeClr>
          </a:solidFill>
        </p:spPr>
        <p:txBody>
          <a:bodyPr wrap="square" rtlCol="0">
            <a:spAutoFit/>
          </a:bodyPr>
          <a:lstStyle/>
          <a:p>
            <a:pPr marL="285750" indent="-285750">
              <a:buFont typeface="Wingdings" panose="05000000000000000000" pitchFamily="2" charset="2"/>
              <a:buChar char="Ø"/>
            </a:pPr>
            <a:r>
              <a:rPr lang="fr-FR" dirty="0" smtClean="0"/>
              <a:t>Une approche métrologique (biomarqueurs intelligibles)</a:t>
            </a:r>
            <a:endParaRPr lang="fr-FR" dirty="0"/>
          </a:p>
        </p:txBody>
      </p:sp>
      <p:sp>
        <p:nvSpPr>
          <p:cNvPr id="22" name="ZoneTexte 21"/>
          <p:cNvSpPr txBox="1"/>
          <p:nvPr/>
        </p:nvSpPr>
        <p:spPr>
          <a:xfrm>
            <a:off x="2653013" y="2204864"/>
            <a:ext cx="6516216" cy="369332"/>
          </a:xfrm>
          <a:prstGeom prst="rect">
            <a:avLst/>
          </a:prstGeom>
          <a:solidFill>
            <a:schemeClr val="accent6">
              <a:lumMod val="60000"/>
              <a:lumOff val="40000"/>
            </a:schemeClr>
          </a:solidFill>
        </p:spPr>
        <p:txBody>
          <a:bodyPr wrap="square" rtlCol="0">
            <a:spAutoFit/>
          </a:bodyPr>
          <a:lstStyle/>
          <a:p>
            <a:pPr marL="285750" indent="-285750">
              <a:buFont typeface="Wingdings" panose="05000000000000000000" pitchFamily="2" charset="2"/>
              <a:buChar char="Ø"/>
            </a:pPr>
            <a:r>
              <a:rPr lang="fr-FR" dirty="0" smtClean="0"/>
              <a:t>Une approche </a:t>
            </a:r>
            <a:r>
              <a:rPr lang="fr-FR" dirty="0" err="1" smtClean="0"/>
              <a:t>radiomique</a:t>
            </a:r>
            <a:r>
              <a:rPr lang="fr-FR" dirty="0" smtClean="0"/>
              <a:t> (vecteurs caractéristiques complexes)</a:t>
            </a:r>
            <a:endParaRPr lang="fr-FR" dirty="0"/>
          </a:p>
        </p:txBody>
      </p:sp>
      <p:sp>
        <p:nvSpPr>
          <p:cNvPr id="28" name="ZoneTexte 27"/>
          <p:cNvSpPr txBox="1"/>
          <p:nvPr/>
        </p:nvSpPr>
        <p:spPr>
          <a:xfrm>
            <a:off x="3635895" y="4403425"/>
            <a:ext cx="5533333" cy="369332"/>
          </a:xfrm>
          <a:prstGeom prst="rect">
            <a:avLst/>
          </a:prstGeom>
          <a:solidFill>
            <a:schemeClr val="accent6">
              <a:lumMod val="60000"/>
              <a:lumOff val="40000"/>
            </a:schemeClr>
          </a:solidFill>
        </p:spPr>
        <p:txBody>
          <a:bodyPr wrap="square" rtlCol="0">
            <a:spAutoFit/>
          </a:bodyPr>
          <a:lstStyle/>
          <a:p>
            <a:pPr marL="285750" indent="-285750">
              <a:buFont typeface="Wingdings" panose="05000000000000000000" pitchFamily="2" charset="2"/>
              <a:buChar char="Ø"/>
            </a:pPr>
            <a:r>
              <a:rPr lang="fr-FR" dirty="0" smtClean="0"/>
              <a:t>Une approche hybride ?</a:t>
            </a:r>
            <a:endParaRPr lang="fr-FR" dirty="0"/>
          </a:p>
        </p:txBody>
      </p:sp>
      <p:pic>
        <p:nvPicPr>
          <p:cNvPr id="20" name="Imag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63968" y="418941"/>
            <a:ext cx="1620000" cy="1617868"/>
          </a:xfrm>
          <a:prstGeom prst="rect">
            <a:avLst/>
          </a:prstGeom>
        </p:spPr>
      </p:pic>
      <p:sp>
        <p:nvSpPr>
          <p:cNvPr id="21" name="ZoneTexte 20"/>
          <p:cNvSpPr txBox="1"/>
          <p:nvPr/>
        </p:nvSpPr>
        <p:spPr>
          <a:xfrm rot="16200000">
            <a:off x="1756626" y="1133090"/>
            <a:ext cx="1445353" cy="369332"/>
          </a:xfrm>
          <a:prstGeom prst="rect">
            <a:avLst/>
          </a:prstGeom>
          <a:noFill/>
        </p:spPr>
        <p:txBody>
          <a:bodyPr wrap="square" rtlCol="0">
            <a:spAutoFit/>
          </a:bodyPr>
          <a:lstStyle/>
          <a:p>
            <a:pPr algn="ctr"/>
            <a:r>
              <a:rPr lang="fr-FR" dirty="0" smtClean="0"/>
              <a:t>Seuillage CBF</a:t>
            </a:r>
            <a:endParaRPr lang="fr-FR" dirty="0"/>
          </a:p>
        </p:txBody>
      </p:sp>
      <p:pic>
        <p:nvPicPr>
          <p:cNvPr id="24" name="Imag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40232" y="417756"/>
            <a:ext cx="1620000" cy="1620000"/>
          </a:xfrm>
          <a:prstGeom prst="rect">
            <a:avLst/>
          </a:prstGeom>
        </p:spPr>
      </p:pic>
      <p:sp>
        <p:nvSpPr>
          <p:cNvPr id="26" name="ZoneTexte 25"/>
          <p:cNvSpPr txBox="1"/>
          <p:nvPr/>
        </p:nvSpPr>
        <p:spPr>
          <a:xfrm rot="16200000">
            <a:off x="3978526" y="1133091"/>
            <a:ext cx="1774214" cy="369332"/>
          </a:xfrm>
          <a:prstGeom prst="rect">
            <a:avLst/>
          </a:prstGeom>
          <a:noFill/>
        </p:spPr>
        <p:txBody>
          <a:bodyPr wrap="square" rtlCol="0">
            <a:spAutoFit/>
          </a:bodyPr>
          <a:lstStyle/>
          <a:p>
            <a:pPr algn="ctr"/>
            <a:r>
              <a:rPr lang="fr-FR" dirty="0" smtClean="0"/>
              <a:t>Seuillage MTT</a:t>
            </a:r>
            <a:endParaRPr lang="fr-FR" dirty="0"/>
          </a:p>
        </p:txBody>
      </p:sp>
      <p:pic>
        <p:nvPicPr>
          <p:cNvPr id="34" name="Image 3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44488" y="418937"/>
            <a:ext cx="1620000" cy="1617874"/>
          </a:xfrm>
          <a:prstGeom prst="rect">
            <a:avLst/>
          </a:prstGeom>
        </p:spPr>
      </p:pic>
      <p:sp>
        <p:nvSpPr>
          <p:cNvPr id="35" name="ZoneTexte 34"/>
          <p:cNvSpPr txBox="1"/>
          <p:nvPr/>
        </p:nvSpPr>
        <p:spPr>
          <a:xfrm rot="16200000">
            <a:off x="6373082" y="1133091"/>
            <a:ext cx="1573480" cy="369332"/>
          </a:xfrm>
          <a:prstGeom prst="rect">
            <a:avLst/>
          </a:prstGeom>
          <a:noFill/>
        </p:spPr>
        <p:txBody>
          <a:bodyPr wrap="square" rtlCol="0">
            <a:spAutoFit/>
          </a:bodyPr>
          <a:lstStyle/>
          <a:p>
            <a:pPr algn="ctr"/>
            <a:r>
              <a:rPr lang="fr-FR" dirty="0" smtClean="0"/>
              <a:t>Seuillage </a:t>
            </a:r>
            <a:r>
              <a:rPr lang="fr-FR" dirty="0" err="1" smtClean="0"/>
              <a:t>Tmax</a:t>
            </a:r>
            <a:endParaRPr lang="fr-FR" dirty="0"/>
          </a:p>
        </p:txBody>
      </p:sp>
      <p:pic>
        <p:nvPicPr>
          <p:cNvPr id="36" name="Image 35"/>
          <p:cNvPicPr>
            <a:picLocks noChangeAspect="1"/>
          </p:cNvPicPr>
          <p:nvPr/>
        </p:nvPicPr>
        <p:blipFill>
          <a:blip r:embed="rId7" cstate="email">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a:ext>
            </a:extLst>
          </a:blip>
          <a:stretch>
            <a:fillRect/>
          </a:stretch>
        </p:blipFill>
        <p:spPr>
          <a:xfrm>
            <a:off x="107503" y="1574637"/>
            <a:ext cx="1244097" cy="3708727"/>
          </a:xfrm>
          <a:prstGeom prst="rect">
            <a:avLst/>
          </a:prstGeom>
        </p:spPr>
      </p:pic>
      <p:pic>
        <p:nvPicPr>
          <p:cNvPr id="37" name="Imag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34156" y="2626607"/>
            <a:ext cx="1620000" cy="1620000"/>
          </a:xfrm>
          <a:prstGeom prst="rect">
            <a:avLst/>
          </a:prstGeom>
        </p:spPr>
      </p:pic>
      <p:sp>
        <p:nvSpPr>
          <p:cNvPr id="38" name="ZoneTexte 37"/>
          <p:cNvSpPr txBox="1"/>
          <p:nvPr/>
        </p:nvSpPr>
        <p:spPr>
          <a:xfrm rot="16200000">
            <a:off x="2572295" y="3113442"/>
            <a:ext cx="1477392" cy="646331"/>
          </a:xfrm>
          <a:prstGeom prst="rect">
            <a:avLst/>
          </a:prstGeom>
          <a:noFill/>
        </p:spPr>
        <p:txBody>
          <a:bodyPr wrap="none" rtlCol="0">
            <a:spAutoFit/>
          </a:bodyPr>
          <a:lstStyle/>
          <a:p>
            <a:pPr algn="ctr"/>
            <a:r>
              <a:rPr lang="fr-FR" dirty="0" smtClean="0"/>
              <a:t>Signature ST</a:t>
            </a:r>
          </a:p>
          <a:p>
            <a:pPr algn="ctr"/>
            <a:r>
              <a:rPr lang="fr-FR" dirty="0" smtClean="0"/>
              <a:t>sur PWI brute</a:t>
            </a:r>
            <a:endParaRPr lang="fr-FR" dirty="0"/>
          </a:p>
        </p:txBody>
      </p:sp>
      <p:pic>
        <p:nvPicPr>
          <p:cNvPr id="39" name="Image 3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308510" y="2627676"/>
            <a:ext cx="1620000" cy="1617863"/>
          </a:xfrm>
          <a:prstGeom prst="rect">
            <a:avLst/>
          </a:prstGeom>
        </p:spPr>
      </p:pic>
      <p:sp>
        <p:nvSpPr>
          <p:cNvPr id="40" name="ZoneTexte 39"/>
          <p:cNvSpPr txBox="1"/>
          <p:nvPr/>
        </p:nvSpPr>
        <p:spPr>
          <a:xfrm rot="16200000">
            <a:off x="5313687" y="3113442"/>
            <a:ext cx="1343316" cy="646331"/>
          </a:xfrm>
          <a:prstGeom prst="rect">
            <a:avLst/>
          </a:prstGeom>
          <a:noFill/>
        </p:spPr>
        <p:txBody>
          <a:bodyPr wrap="none" rtlCol="0">
            <a:spAutoFit/>
          </a:bodyPr>
          <a:lstStyle/>
          <a:p>
            <a:pPr algn="ctr"/>
            <a:r>
              <a:rPr lang="fr-FR" dirty="0" smtClean="0"/>
              <a:t>Signature ST</a:t>
            </a:r>
          </a:p>
          <a:p>
            <a:pPr algn="ctr"/>
            <a:r>
              <a:rPr lang="fr-FR" dirty="0" smtClean="0"/>
              <a:t>sur C(t)</a:t>
            </a:r>
            <a:endParaRPr lang="fr-FR" dirty="0"/>
          </a:p>
        </p:txBody>
      </p:sp>
      <p:pic>
        <p:nvPicPr>
          <p:cNvPr id="41" name="Image 4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002311" y="4835473"/>
            <a:ext cx="1620000" cy="1617863"/>
          </a:xfrm>
          <a:prstGeom prst="rect">
            <a:avLst/>
          </a:prstGeom>
        </p:spPr>
      </p:pic>
      <p:sp>
        <p:nvSpPr>
          <p:cNvPr id="42" name="ZoneTexte 41"/>
          <p:cNvSpPr txBox="1"/>
          <p:nvPr/>
        </p:nvSpPr>
        <p:spPr>
          <a:xfrm rot="16200000">
            <a:off x="4007484" y="5321238"/>
            <a:ext cx="1343316" cy="646331"/>
          </a:xfrm>
          <a:prstGeom prst="rect">
            <a:avLst/>
          </a:prstGeom>
          <a:noFill/>
        </p:spPr>
        <p:txBody>
          <a:bodyPr wrap="none" rtlCol="0">
            <a:spAutoFit/>
          </a:bodyPr>
          <a:lstStyle/>
          <a:p>
            <a:pPr algn="ctr"/>
            <a:r>
              <a:rPr lang="fr-FR" dirty="0" smtClean="0"/>
              <a:t>Signature ST</a:t>
            </a:r>
          </a:p>
          <a:p>
            <a:pPr algn="ctr"/>
            <a:r>
              <a:rPr lang="fr-FR" dirty="0" smtClean="0"/>
              <a:t>sur f(t)</a:t>
            </a:r>
            <a:endParaRPr lang="fr-FR" dirty="0"/>
          </a:p>
        </p:txBody>
      </p:sp>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275816321"/>
      </p:ext>
    </p:extLst>
  </p:cSld>
  <p:clrMapOvr>
    <a:masterClrMapping/>
  </p:clrMapOvr>
  <mc:AlternateContent xmlns:mc="http://schemas.openxmlformats.org/markup-compatibility/2006">
    <mc:Choice xmlns:p14="http://schemas.microsoft.com/office/powerpoint/2010/main" Requires="p14">
      <p:transition spd="slow" p14:dur="2000" advTm="94452"/>
    </mc:Choice>
    <mc:Fallback>
      <p:transition spd="slow" advTm="9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3347864" y="4653136"/>
            <a:ext cx="5602120" cy="2016224"/>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103549" y="3356992"/>
            <a:ext cx="2956283" cy="3392853"/>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53643" y="1412776"/>
            <a:ext cx="8982853" cy="1584176"/>
          </a:xfrm>
          <a:prstGeom prst="rect">
            <a:avLst/>
          </a:prstGeom>
          <a:solidFill>
            <a:schemeClr val="accent6">
              <a:lumMod val="20000"/>
              <a:lumOff val="8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4" name="Rectangle 33"/>
          <p:cNvSpPr/>
          <p:nvPr/>
        </p:nvSpPr>
        <p:spPr>
          <a:xfrm>
            <a:off x="3851920" y="3259763"/>
            <a:ext cx="4608512" cy="1062479"/>
          </a:xfrm>
          <a:prstGeom prst="rect">
            <a:avLst/>
          </a:prstGeom>
          <a:solidFill>
            <a:schemeClr val="bg1"/>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10" name="Image 8" descr="CNRS.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16575" y="5771096"/>
            <a:ext cx="569004" cy="56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10" descr="inserm + 8Instituts.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96389" y="5875598"/>
            <a:ext cx="1314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3384" y="5905877"/>
            <a:ext cx="2456612" cy="554785"/>
          </a:xfrm>
          <a:prstGeom prst="rect">
            <a:avLst/>
          </a:prstGeom>
        </p:spPr>
      </p:pic>
      <p:pic>
        <p:nvPicPr>
          <p:cNvPr id="16" name="Imag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82316" y="3514655"/>
            <a:ext cx="1291604" cy="552695"/>
          </a:xfrm>
          <a:prstGeom prst="rect">
            <a:avLst/>
          </a:prstGeom>
        </p:spPr>
      </p:pic>
      <p:pic>
        <p:nvPicPr>
          <p:cNvPr id="18" name="Image 1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188135" y="3408383"/>
            <a:ext cx="707489" cy="765239"/>
          </a:xfrm>
          <a:prstGeom prst="rect">
            <a:avLst/>
          </a:prstGeom>
        </p:spPr>
      </p:pic>
      <p:pic>
        <p:nvPicPr>
          <p:cNvPr id="20" name="Image 1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85726" y="4820876"/>
            <a:ext cx="3230701" cy="704385"/>
          </a:xfrm>
          <a:prstGeom prst="rect">
            <a:avLst/>
          </a:prstGeom>
        </p:spPr>
      </p:pic>
      <p:pic>
        <p:nvPicPr>
          <p:cNvPr id="21" name="Image 2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581690" y="4877255"/>
            <a:ext cx="1379257" cy="502813"/>
          </a:xfrm>
          <a:prstGeom prst="rect">
            <a:avLst/>
          </a:prstGeom>
        </p:spPr>
      </p:pic>
      <p:pic>
        <p:nvPicPr>
          <p:cNvPr id="22" name="Image 2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88436" y="3325550"/>
            <a:ext cx="2013006" cy="930904"/>
          </a:xfrm>
          <a:prstGeom prst="rect">
            <a:avLst/>
          </a:prstGeom>
        </p:spPr>
      </p:pic>
      <p:sp>
        <p:nvSpPr>
          <p:cNvPr id="26" name="AutoShape 2" descr="Résultat de recherche d'images pour &quot;David Rousseau&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7" name="Image 2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267673" y="1470481"/>
            <a:ext cx="1186005" cy="1440000"/>
          </a:xfrm>
          <a:prstGeom prst="rect">
            <a:avLst/>
          </a:prstGeom>
        </p:spPr>
      </p:pic>
      <p:pic>
        <p:nvPicPr>
          <p:cNvPr id="28" name="Image 2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07504" y="1470481"/>
            <a:ext cx="1193389" cy="1440000"/>
          </a:xfrm>
          <a:prstGeom prst="rect">
            <a:avLst/>
          </a:prstGeom>
        </p:spPr>
      </p:pic>
      <p:pic>
        <p:nvPicPr>
          <p:cNvPr id="29" name="Image 2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3009926" y="1470481"/>
            <a:ext cx="1158843" cy="1440000"/>
          </a:xfrm>
          <a:prstGeom prst="rect">
            <a:avLst/>
          </a:prstGeom>
        </p:spPr>
      </p:pic>
      <p:sp>
        <p:nvSpPr>
          <p:cNvPr id="30" name="ZoneTexte 29"/>
          <p:cNvSpPr txBox="1"/>
          <p:nvPr/>
        </p:nvSpPr>
        <p:spPr>
          <a:xfrm>
            <a:off x="1331164" y="1470481"/>
            <a:ext cx="1648491" cy="646331"/>
          </a:xfrm>
          <a:prstGeom prst="rect">
            <a:avLst/>
          </a:prstGeom>
          <a:noFill/>
        </p:spPr>
        <p:txBody>
          <a:bodyPr wrap="square" rtlCol="0">
            <a:spAutoFit/>
          </a:bodyPr>
          <a:lstStyle/>
          <a:p>
            <a:r>
              <a:rPr lang="fr-FR" dirty="0" smtClean="0"/>
              <a:t>David Rousseau</a:t>
            </a:r>
          </a:p>
          <a:p>
            <a:r>
              <a:rPr lang="fr-FR" i="1" dirty="0" smtClean="0"/>
              <a:t>Directeur</a:t>
            </a:r>
            <a:endParaRPr lang="fr-FR" i="1" dirty="0"/>
          </a:p>
        </p:txBody>
      </p:sp>
      <p:sp>
        <p:nvSpPr>
          <p:cNvPr id="31" name="ZoneTexte 30"/>
          <p:cNvSpPr txBox="1"/>
          <p:nvPr/>
        </p:nvSpPr>
        <p:spPr>
          <a:xfrm>
            <a:off x="7483950" y="1470481"/>
            <a:ext cx="1648491" cy="646331"/>
          </a:xfrm>
          <a:prstGeom prst="rect">
            <a:avLst/>
          </a:prstGeom>
          <a:noFill/>
        </p:spPr>
        <p:txBody>
          <a:bodyPr wrap="square" rtlCol="0">
            <a:spAutoFit/>
          </a:bodyPr>
          <a:lstStyle/>
          <a:p>
            <a:r>
              <a:rPr lang="fr-FR" dirty="0" smtClean="0"/>
              <a:t>Carole </a:t>
            </a:r>
            <a:r>
              <a:rPr lang="fr-FR" dirty="0" err="1" smtClean="0"/>
              <a:t>Frindel</a:t>
            </a:r>
            <a:endParaRPr lang="fr-FR" dirty="0" smtClean="0"/>
          </a:p>
          <a:p>
            <a:r>
              <a:rPr lang="fr-FR" i="1" dirty="0" smtClean="0"/>
              <a:t>Co-encadrante</a:t>
            </a:r>
            <a:endParaRPr lang="fr-FR" i="1" dirty="0"/>
          </a:p>
        </p:txBody>
      </p:sp>
      <p:sp>
        <p:nvSpPr>
          <p:cNvPr id="32" name="ZoneTexte 31"/>
          <p:cNvSpPr txBox="1"/>
          <p:nvPr/>
        </p:nvSpPr>
        <p:spPr>
          <a:xfrm>
            <a:off x="4199040" y="1470481"/>
            <a:ext cx="2038362" cy="646331"/>
          </a:xfrm>
          <a:prstGeom prst="rect">
            <a:avLst/>
          </a:prstGeom>
          <a:noFill/>
        </p:spPr>
        <p:txBody>
          <a:bodyPr wrap="square" rtlCol="0">
            <a:spAutoFit/>
          </a:bodyPr>
          <a:lstStyle/>
          <a:p>
            <a:r>
              <a:rPr lang="fr-FR" dirty="0" smtClean="0"/>
              <a:t>Emmanuel Grenier</a:t>
            </a:r>
          </a:p>
          <a:p>
            <a:r>
              <a:rPr lang="fr-FR" i="1" dirty="0" smtClean="0"/>
              <a:t>Co-directeur</a:t>
            </a:r>
            <a:endParaRPr lang="fr-FR" i="1" dirty="0"/>
          </a:p>
        </p:txBody>
      </p:sp>
      <p:pic>
        <p:nvPicPr>
          <p:cNvPr id="37" name="Image 3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47661" y="3394147"/>
            <a:ext cx="2268059" cy="1114973"/>
          </a:xfrm>
          <a:prstGeom prst="rect">
            <a:avLst/>
          </a:prstGeom>
        </p:spPr>
      </p:pic>
      <p:pic>
        <p:nvPicPr>
          <p:cNvPr id="38" name="Image 3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25036" y="4740091"/>
            <a:ext cx="1174710" cy="777141"/>
          </a:xfrm>
          <a:prstGeom prst="rect">
            <a:avLst/>
          </a:prstGeom>
        </p:spPr>
      </p:pic>
      <p:pic>
        <p:nvPicPr>
          <p:cNvPr id="40" name="Image 3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87668" y="5816115"/>
            <a:ext cx="1482422" cy="617502"/>
          </a:xfrm>
          <a:prstGeom prst="rect">
            <a:avLst/>
          </a:prstGeom>
        </p:spPr>
      </p:pic>
      <p:sp>
        <p:nvSpPr>
          <p:cNvPr id="33" name="Titre 7"/>
          <p:cNvSpPr>
            <a:spLocks noGrp="1"/>
          </p:cNvSpPr>
          <p:nvPr>
            <p:ph type="title"/>
          </p:nvPr>
        </p:nvSpPr>
        <p:spPr>
          <a:xfrm>
            <a:off x="0" y="0"/>
            <a:ext cx="9144000" cy="1196752"/>
          </a:xfrm>
          <a:solidFill>
            <a:schemeClr val="accent6">
              <a:lumMod val="40000"/>
              <a:lumOff val="60000"/>
            </a:schemeClr>
          </a:solidFill>
        </p:spPr>
        <p:txBody>
          <a:bodyPr>
            <a:normAutofit/>
            <a:scene3d>
              <a:camera prst="orthographicFront"/>
              <a:lightRig rig="soft" dir="t">
                <a:rot lat="0" lon="0" rev="10800000"/>
              </a:lightRig>
            </a:scene3d>
            <a:sp3d>
              <a:bevelT w="27940" h="12700"/>
              <a:contourClr>
                <a:srgbClr val="DDDDDD"/>
              </a:contourClr>
            </a:sp3d>
          </a:bodyPr>
          <a:lstStyle/>
          <a:p>
            <a:r>
              <a:rPr lang="fr-FR" b="1" spc="150" dirty="0" smtClean="0">
                <a:ln w="11430"/>
                <a:solidFill>
                  <a:schemeClr val="accent2">
                    <a:lumMod val="75000"/>
                  </a:schemeClr>
                </a:solidFill>
                <a:effectLst>
                  <a:outerShdw blurRad="25400" algn="tl" rotWithShape="0">
                    <a:srgbClr val="000000">
                      <a:alpha val="43000"/>
                    </a:srgbClr>
                  </a:outerShdw>
                </a:effectLst>
              </a:rPr>
              <a:t>MERCI…</a:t>
            </a:r>
            <a:endParaRPr lang="fr-FR" b="1" spc="150" dirty="0">
              <a:ln w="11430"/>
              <a:solidFill>
                <a:schemeClr val="accent2">
                  <a:lumMod val="75000"/>
                </a:schemeClr>
              </a:solidFill>
              <a:effectLst>
                <a:outerShdw blurRad="25400" algn="tl" rotWithShape="0">
                  <a:srgbClr val="000000">
                    <a:alpha val="43000"/>
                  </a:srgbClr>
                </a:outerShdw>
              </a:effectLst>
            </a:endParaRPr>
          </a:p>
        </p:txBody>
      </p:sp>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640601438"/>
      </p:ext>
    </p:extLst>
  </p:cSld>
  <p:clrMapOvr>
    <a:masterClrMapping/>
  </p:clrMapOvr>
  <mc:AlternateContent xmlns:mc="http://schemas.openxmlformats.org/markup-compatibility/2006">
    <mc:Choice xmlns:p14="http://schemas.microsoft.com/office/powerpoint/2010/main" Requires="p14">
      <p:transition spd="slow" p14:dur="2000" advTm="14661"/>
    </mc:Choice>
    <mc:Fallback>
      <p:transition spd="slow" advTm="1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45</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pic>
        <p:nvPicPr>
          <p:cNvPr id="6" name="Imag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3890" y="815092"/>
            <a:ext cx="7476221" cy="5227817"/>
          </a:xfrm>
          <a:prstGeom prst="rect">
            <a:avLst/>
          </a:prstGeom>
        </p:spPr>
      </p:pic>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780661807"/>
      </p:ext>
    </p:extLst>
  </p:cSld>
  <p:clrMapOvr>
    <a:masterClrMapping/>
  </p:clrMapOvr>
  <mc:AlternateContent xmlns:mc="http://schemas.openxmlformats.org/markup-compatibility/2006">
    <mc:Choice xmlns:p14="http://schemas.microsoft.com/office/powerpoint/2010/main" Requires="p14">
      <p:transition spd="slow" p14:dur="2000" advTm="18461"/>
    </mc:Choice>
    <mc:Fallback>
      <p:transition spd="slow" advTm="18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5</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pic>
        <p:nvPicPr>
          <p:cNvPr id="6" name="Image 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a:ext>
            </a:extLst>
          </a:blip>
          <a:stretch>
            <a:fillRect/>
          </a:stretch>
        </p:blipFill>
        <p:spPr>
          <a:xfrm>
            <a:off x="94148" y="1916832"/>
            <a:ext cx="8955704" cy="4390253"/>
          </a:xfrm>
          <a:prstGeom prst="rect">
            <a:avLst/>
          </a:prstGeom>
          <a:ln>
            <a:noFill/>
          </a:ln>
          <a:effectLst>
            <a:softEdge rad="12700"/>
          </a:effectLst>
        </p:spPr>
      </p:pic>
      <p:sp>
        <p:nvSpPr>
          <p:cNvPr id="9"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L’ACCIDENT VASCULAIRE CÉRÉBRAL ISCHÉMIQUE</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10"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UNE URGENCE DIAGNOSTIQUE ET THÉRAPEUTIQUE </a:t>
            </a:r>
            <a:endParaRPr lang="fr-FR" sz="1800" b="1" i="0" spc="150" dirty="0">
              <a:ln w="11430"/>
            </a:endParaRPr>
          </a:p>
        </p:txBody>
      </p:sp>
      <p:pic>
        <p:nvPicPr>
          <p:cNvPr id="14" name="Imag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70457" y="188640"/>
            <a:ext cx="2091496" cy="1568621"/>
          </a:xfrm>
          <a:prstGeom prst="rect">
            <a:avLst/>
          </a:prstGeom>
          <a:ln>
            <a:noFill/>
          </a:ln>
          <a:effectLst>
            <a:softEdge rad="112500"/>
          </a:effectLst>
        </p:spPr>
      </p:pic>
      <p:pic>
        <p:nvPicPr>
          <p:cNvPr id="2" name="S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055031908"/>
      </p:ext>
    </p:extLst>
  </p:cSld>
  <p:clrMapOvr>
    <a:masterClrMapping/>
  </p:clrMapOvr>
  <mc:AlternateContent xmlns:mc="http://schemas.openxmlformats.org/markup-compatibility/2006">
    <mc:Choice xmlns:p14="http://schemas.microsoft.com/office/powerpoint/2010/main" Requires="p14">
      <p:transition spd="slow" p14:dur="2000" advTm="39942"/>
    </mc:Choice>
    <mc:Fallback>
      <p:transition spd="slow" advTm="39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6</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9"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L’ACCIDENT VASCULAIRE CÉRÉBRAL ISCHÉMIQUE</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10"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UNE URGENCE DIAGNOSTIQUE ET THÉRAPEUTIQUE </a:t>
            </a:r>
            <a:endParaRPr lang="fr-FR" sz="1800" b="1" i="0" spc="150" dirty="0">
              <a:ln w="11430"/>
            </a:endParaRPr>
          </a:p>
        </p:txBody>
      </p:sp>
      <p:sp>
        <p:nvSpPr>
          <p:cNvPr id="16" name="ZoneTexte 15"/>
          <p:cNvSpPr txBox="1"/>
          <p:nvPr/>
        </p:nvSpPr>
        <p:spPr>
          <a:xfrm>
            <a:off x="161510" y="836712"/>
            <a:ext cx="6146170" cy="5355312"/>
          </a:xfrm>
          <a:prstGeom prst="rect">
            <a:avLst/>
          </a:prstGeom>
          <a:noFill/>
        </p:spPr>
        <p:txBody>
          <a:bodyPr wrap="none" rtlCol="0">
            <a:spAutoFit/>
          </a:bodyPr>
          <a:lstStyle/>
          <a:p>
            <a:pPr marL="285750" indent="-285750">
              <a:buFont typeface="Wingdings" panose="05000000000000000000" pitchFamily="2" charset="2"/>
              <a:buChar char="Ø"/>
            </a:pPr>
            <a:r>
              <a:rPr lang="fr-FR" sz="2000" dirty="0" smtClean="0"/>
              <a:t>Quels traitements pour un AVC ischémique ?</a:t>
            </a:r>
          </a:p>
          <a:p>
            <a:pPr marL="285750" indent="-285750">
              <a:buFont typeface="Wingdings" panose="05000000000000000000" pitchFamily="2" charset="2"/>
              <a:buChar char="Ø"/>
            </a:pPr>
            <a:endParaRPr lang="fr-FR" dirty="0" smtClean="0"/>
          </a:p>
          <a:p>
            <a:pPr marL="742950" lvl="1" indent="-285750">
              <a:buFont typeface="Arial" panose="020B0604020202020204" pitchFamily="34" charset="0"/>
              <a:buChar char="•"/>
            </a:pPr>
            <a:r>
              <a:rPr lang="fr-FR" dirty="0" smtClean="0"/>
              <a:t>Principalement, on cherche à restaurer l’apport sanguin</a:t>
            </a:r>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r>
              <a:rPr lang="fr-FR" dirty="0" smtClean="0"/>
              <a:t>Ces méthodes présentent des risques …</a:t>
            </a:r>
            <a:endParaRPr lang="fr-FR" dirty="0"/>
          </a:p>
          <a:p>
            <a:pPr marL="742950" lvl="1" indent="-285750">
              <a:buFont typeface="Wingdings" panose="05000000000000000000" pitchFamily="2" charset="2"/>
              <a:buChar char="§"/>
            </a:pPr>
            <a:endParaRPr lang="fr-FR" dirty="0" smtClean="0"/>
          </a:p>
        </p:txBody>
      </p:sp>
      <p:pic>
        <p:nvPicPr>
          <p:cNvPr id="7" name="Imag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83288" y="2857484"/>
            <a:ext cx="2281200" cy="1710900"/>
          </a:xfrm>
          <a:prstGeom prst="rect">
            <a:avLst/>
          </a:prstGeom>
          <a:ln>
            <a:noFill/>
          </a:ln>
          <a:effectLst>
            <a:softEdge rad="112500"/>
          </a:effectLst>
        </p:spPr>
      </p:pic>
      <p:pic>
        <p:nvPicPr>
          <p:cNvPr id="19" name="Imag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8390" y="3897383"/>
            <a:ext cx="1812032" cy="1359024"/>
          </a:xfrm>
          <a:prstGeom prst="rect">
            <a:avLst/>
          </a:prstGeom>
          <a:ln>
            <a:noFill/>
          </a:ln>
          <a:effectLst>
            <a:softEdge rad="112500"/>
          </a:effectLst>
        </p:spPr>
      </p:pic>
      <p:pic>
        <p:nvPicPr>
          <p:cNvPr id="8" name="Imag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5454" y="2857484"/>
            <a:ext cx="2012234" cy="1339393"/>
          </a:xfrm>
          <a:prstGeom prst="rect">
            <a:avLst/>
          </a:prstGeom>
          <a:ln>
            <a:noFill/>
          </a:ln>
          <a:effectLst>
            <a:softEdge rad="112500"/>
          </a:effectLst>
        </p:spPr>
      </p:pic>
      <p:pic>
        <p:nvPicPr>
          <p:cNvPr id="17" name="Imag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28184" y="3612322"/>
            <a:ext cx="1655658" cy="1184830"/>
          </a:xfrm>
          <a:prstGeom prst="rect">
            <a:avLst/>
          </a:prstGeom>
          <a:ln>
            <a:noFill/>
          </a:ln>
          <a:effectLst>
            <a:softEdge rad="112500"/>
          </a:effectLst>
        </p:spPr>
      </p:pic>
      <p:grpSp>
        <p:nvGrpSpPr>
          <p:cNvPr id="3" name="Groupe 2"/>
          <p:cNvGrpSpPr/>
          <p:nvPr/>
        </p:nvGrpSpPr>
        <p:grpSpPr>
          <a:xfrm>
            <a:off x="3102713" y="2085108"/>
            <a:ext cx="2938575" cy="1801021"/>
            <a:chOff x="3131840" y="2085108"/>
            <a:chExt cx="2938575" cy="1801021"/>
          </a:xfrm>
        </p:grpSpPr>
        <p:pic>
          <p:nvPicPr>
            <p:cNvPr id="18" name="Image 1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31840" y="2085108"/>
              <a:ext cx="1000788" cy="1801021"/>
            </a:xfrm>
            <a:prstGeom prst="rect">
              <a:avLst/>
            </a:prstGeom>
          </p:spPr>
        </p:pic>
        <p:pic>
          <p:nvPicPr>
            <p:cNvPr id="20" name="Image 19"/>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148064" y="2085108"/>
              <a:ext cx="922351" cy="1801021"/>
            </a:xfrm>
            <a:prstGeom prst="rect">
              <a:avLst/>
            </a:prstGeom>
          </p:spPr>
        </p:pic>
        <p:cxnSp>
          <p:nvCxnSpPr>
            <p:cNvPr id="24" name="Connecteur droit avec flèche 23"/>
            <p:cNvCxnSpPr>
              <a:stCxn id="18" idx="3"/>
              <a:endCxn id="20" idx="1"/>
            </p:cNvCxnSpPr>
            <p:nvPr/>
          </p:nvCxnSpPr>
          <p:spPr>
            <a:xfrm>
              <a:off x="4132628" y="2985619"/>
              <a:ext cx="10154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 name="ZoneTexte 1"/>
          <p:cNvSpPr txBox="1"/>
          <p:nvPr/>
        </p:nvSpPr>
        <p:spPr>
          <a:xfrm>
            <a:off x="469007" y="2420888"/>
            <a:ext cx="1405128" cy="369332"/>
          </a:xfrm>
          <a:prstGeom prst="rect">
            <a:avLst/>
          </a:prstGeom>
          <a:noFill/>
        </p:spPr>
        <p:txBody>
          <a:bodyPr wrap="none" rtlCol="0">
            <a:spAutoFit/>
          </a:bodyPr>
          <a:lstStyle/>
          <a:p>
            <a:r>
              <a:rPr lang="fr-FR" dirty="0" smtClean="0"/>
              <a:t>Thrombolyse</a:t>
            </a:r>
            <a:endParaRPr lang="fr-FR" dirty="0"/>
          </a:p>
        </p:txBody>
      </p:sp>
      <p:sp>
        <p:nvSpPr>
          <p:cNvPr id="21" name="ZoneTexte 20"/>
          <p:cNvSpPr txBox="1"/>
          <p:nvPr/>
        </p:nvSpPr>
        <p:spPr>
          <a:xfrm>
            <a:off x="6981125" y="2420888"/>
            <a:ext cx="1685526" cy="369332"/>
          </a:xfrm>
          <a:prstGeom prst="rect">
            <a:avLst/>
          </a:prstGeom>
          <a:noFill/>
        </p:spPr>
        <p:txBody>
          <a:bodyPr wrap="none" rtlCol="0">
            <a:spAutoFit/>
          </a:bodyPr>
          <a:lstStyle/>
          <a:p>
            <a:r>
              <a:rPr lang="fr-FR" dirty="0" err="1" smtClean="0"/>
              <a:t>Thrombectomie</a:t>
            </a:r>
            <a:endParaRPr lang="fr-FR" dirty="0"/>
          </a:p>
        </p:txBody>
      </p:sp>
      <p:sp>
        <p:nvSpPr>
          <p:cNvPr id="11" name="ZoneTexte 10"/>
          <p:cNvSpPr txBox="1"/>
          <p:nvPr/>
        </p:nvSpPr>
        <p:spPr>
          <a:xfrm>
            <a:off x="4127368" y="2636331"/>
            <a:ext cx="967701" cy="307777"/>
          </a:xfrm>
          <a:prstGeom prst="rect">
            <a:avLst/>
          </a:prstGeom>
          <a:noFill/>
        </p:spPr>
        <p:txBody>
          <a:bodyPr wrap="none" rtlCol="0">
            <a:spAutoFit/>
          </a:bodyPr>
          <a:lstStyle/>
          <a:p>
            <a:pPr algn="ctr"/>
            <a:r>
              <a:rPr lang="fr-FR" sz="1400" dirty="0" smtClean="0"/>
              <a:t>traitement</a:t>
            </a:r>
            <a:endParaRPr lang="fr-FR" sz="1400" dirty="0"/>
          </a:p>
        </p:txBody>
      </p:sp>
      <p:pic>
        <p:nvPicPr>
          <p:cNvPr id="6" name="Son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870647461"/>
      </p:ext>
    </p:extLst>
  </p:cSld>
  <p:clrMapOvr>
    <a:masterClrMapping/>
  </p:clrMapOvr>
  <mc:AlternateContent xmlns:mc="http://schemas.openxmlformats.org/markup-compatibility/2006">
    <mc:Choice xmlns:p14="http://schemas.microsoft.com/office/powerpoint/2010/main" Requires="p14">
      <p:transition spd="slow" p14:dur="2000" advTm="29888"/>
    </mc:Choice>
    <mc:Fallback>
      <p:transition spd="slow" advTm="29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7</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9"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L’ACCIDENT VASCULAIRE CÉRÉBRAL ISCHÉMIQUE</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10"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UNE URGENCE DIAGNOSTIQUE ET THÉRAPEUTIQUE </a:t>
            </a:r>
            <a:endParaRPr lang="fr-FR" sz="1800" b="1" i="0" spc="150" dirty="0">
              <a:ln w="11430"/>
            </a:endParaRPr>
          </a:p>
        </p:txBody>
      </p:sp>
      <p:sp>
        <p:nvSpPr>
          <p:cNvPr id="7" name="ZoneTexte 6"/>
          <p:cNvSpPr txBox="1"/>
          <p:nvPr/>
        </p:nvSpPr>
        <p:spPr>
          <a:xfrm>
            <a:off x="359532" y="1052736"/>
            <a:ext cx="8424936" cy="1877437"/>
          </a:xfrm>
          <a:prstGeom prst="rect">
            <a:avLst/>
          </a:prstGeom>
          <a:noFill/>
        </p:spPr>
        <p:txBody>
          <a:bodyPr wrap="square" rtlCol="0">
            <a:spAutoFit/>
          </a:bodyPr>
          <a:lstStyle/>
          <a:p>
            <a:pPr marL="171450" indent="-171450">
              <a:buFont typeface="Wingdings" panose="05000000000000000000" pitchFamily="2" charset="2"/>
              <a:buChar char="Ø"/>
            </a:pPr>
            <a:r>
              <a:rPr lang="en-US" sz="2000" dirty="0" smtClean="0">
                <a:latin typeface="+mn-lt"/>
              </a:rPr>
              <a:t>Confirmer le diagnostic </a:t>
            </a:r>
            <a:r>
              <a:rPr lang="en-US" sz="2000" dirty="0" err="1" smtClean="0">
                <a:latin typeface="+mn-lt"/>
              </a:rPr>
              <a:t>d’ischémie</a:t>
            </a:r>
            <a:r>
              <a:rPr lang="en-US" sz="2000" dirty="0" smtClean="0">
                <a:latin typeface="+mn-lt"/>
              </a:rPr>
              <a:t> </a:t>
            </a:r>
            <a:r>
              <a:rPr lang="en-US" sz="2000" dirty="0" err="1" smtClean="0">
                <a:latin typeface="+mn-lt"/>
              </a:rPr>
              <a:t>cérébrale</a:t>
            </a:r>
            <a:r>
              <a:rPr lang="en-US" sz="2000" dirty="0" smtClean="0">
                <a:latin typeface="+mn-lt"/>
              </a:rPr>
              <a:t> </a:t>
            </a:r>
            <a:r>
              <a:rPr lang="en-US" sz="2000" dirty="0" err="1" smtClean="0">
                <a:latin typeface="+mn-lt"/>
              </a:rPr>
              <a:t>aiguë</a:t>
            </a:r>
            <a:r>
              <a:rPr lang="en-US" sz="2000" dirty="0" smtClean="0">
                <a:latin typeface="+mn-lt"/>
              </a:rPr>
              <a:t> </a:t>
            </a:r>
          </a:p>
          <a:p>
            <a:pPr marL="171450" indent="-171450">
              <a:buFont typeface="Wingdings" panose="05000000000000000000" pitchFamily="2" charset="2"/>
              <a:buChar char="Ø"/>
            </a:pPr>
            <a:endParaRPr lang="en-US" sz="2000" dirty="0"/>
          </a:p>
          <a:p>
            <a:pPr marL="171450" indent="-171450">
              <a:buFont typeface="Wingdings" panose="05000000000000000000" pitchFamily="2" charset="2"/>
              <a:buChar char="Ø"/>
            </a:pPr>
            <a:r>
              <a:rPr lang="en-US" sz="2000" dirty="0" smtClean="0">
                <a:latin typeface="+mn-lt"/>
              </a:rPr>
              <a:t> </a:t>
            </a:r>
            <a:r>
              <a:rPr lang="en-US" sz="2000" dirty="0" err="1" smtClean="0">
                <a:latin typeface="+mn-lt"/>
              </a:rPr>
              <a:t>Exclure</a:t>
            </a:r>
            <a:r>
              <a:rPr lang="en-US" sz="2000" dirty="0" smtClean="0">
                <a:latin typeface="+mn-lt"/>
              </a:rPr>
              <a:t> les patients avec </a:t>
            </a:r>
            <a:r>
              <a:rPr lang="en-US" sz="2000" dirty="0" err="1" smtClean="0">
                <a:latin typeface="+mn-lt"/>
              </a:rPr>
              <a:t>contre</a:t>
            </a:r>
            <a:r>
              <a:rPr lang="en-US" sz="2000" dirty="0" smtClean="0">
                <a:latin typeface="+mn-lt"/>
              </a:rPr>
              <a:t>-indications de </a:t>
            </a:r>
            <a:r>
              <a:rPr lang="en-US" sz="2000" dirty="0" err="1" smtClean="0">
                <a:latin typeface="+mn-lt"/>
              </a:rPr>
              <a:t>traitement</a:t>
            </a:r>
            <a:r>
              <a:rPr lang="en-US" sz="2000" dirty="0" smtClean="0">
                <a:latin typeface="+mn-lt"/>
              </a:rPr>
              <a:t> </a:t>
            </a:r>
          </a:p>
          <a:p>
            <a:pPr lvl="1"/>
            <a:r>
              <a:rPr lang="en-US" sz="1600" i="1" dirty="0" smtClean="0">
                <a:latin typeface="+mn-lt"/>
              </a:rPr>
              <a:t>(e.g. : transformations </a:t>
            </a:r>
            <a:r>
              <a:rPr lang="en-US" sz="1600" i="1" dirty="0" err="1" smtClean="0">
                <a:latin typeface="+mn-lt"/>
              </a:rPr>
              <a:t>hémorragiques</a:t>
            </a:r>
            <a:r>
              <a:rPr lang="en-US" sz="1600" i="1" dirty="0" smtClean="0">
                <a:latin typeface="+mn-lt"/>
              </a:rPr>
              <a:t>)</a:t>
            </a:r>
          </a:p>
          <a:p>
            <a:pPr lvl="1"/>
            <a:endParaRPr lang="en-US" sz="2000" dirty="0" smtClean="0">
              <a:latin typeface="+mn-lt"/>
            </a:endParaRPr>
          </a:p>
          <a:p>
            <a:pPr marL="171450" indent="-171450">
              <a:buFont typeface="Wingdings" panose="05000000000000000000" pitchFamily="2" charset="2"/>
              <a:buChar char="Ø"/>
            </a:pPr>
            <a:r>
              <a:rPr lang="en-US" sz="2000" dirty="0" smtClean="0">
                <a:latin typeface="+mn-lt"/>
              </a:rPr>
              <a:t>Identifier les patients avec de </a:t>
            </a:r>
            <a:r>
              <a:rPr lang="en-US" sz="2000" dirty="0" err="1" smtClean="0">
                <a:latin typeface="+mn-lt"/>
              </a:rPr>
              <a:t>bonnes</a:t>
            </a:r>
            <a:r>
              <a:rPr lang="en-US" sz="2000" dirty="0" smtClean="0">
                <a:latin typeface="+mn-lt"/>
              </a:rPr>
              <a:t> </a:t>
            </a:r>
            <a:r>
              <a:rPr lang="en-US" sz="2000" dirty="0" err="1" smtClean="0">
                <a:latin typeface="+mn-lt"/>
              </a:rPr>
              <a:t>probabilités</a:t>
            </a:r>
            <a:r>
              <a:rPr lang="en-US" sz="2000" dirty="0" smtClean="0">
                <a:latin typeface="+mn-lt"/>
              </a:rPr>
              <a:t> de </a:t>
            </a:r>
            <a:r>
              <a:rPr lang="en-US" sz="2000" dirty="0" err="1" smtClean="0">
                <a:latin typeface="+mn-lt"/>
              </a:rPr>
              <a:t>bénéficier</a:t>
            </a:r>
            <a:r>
              <a:rPr lang="en-US" sz="2000" dirty="0" smtClean="0">
                <a:latin typeface="+mn-lt"/>
              </a:rPr>
              <a:t> de la </a:t>
            </a:r>
            <a:r>
              <a:rPr lang="en-US" sz="2000" dirty="0" err="1" smtClean="0">
                <a:latin typeface="+mn-lt"/>
              </a:rPr>
              <a:t>thérapie</a:t>
            </a:r>
            <a:endParaRPr lang="en-US" sz="2000" dirty="0" smtClean="0">
              <a:latin typeface="+mn-lt"/>
            </a:endParaRPr>
          </a:p>
        </p:txBody>
      </p:sp>
      <p:sp>
        <p:nvSpPr>
          <p:cNvPr id="2" name="Flèche vers le bas 1"/>
          <p:cNvSpPr/>
          <p:nvPr/>
        </p:nvSpPr>
        <p:spPr>
          <a:xfrm>
            <a:off x="6354198" y="3422200"/>
            <a:ext cx="504056" cy="576064"/>
          </a:xfrm>
          <a:prstGeom prst="downArrow">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 name="Rectangle 2"/>
          <p:cNvSpPr/>
          <p:nvPr/>
        </p:nvSpPr>
        <p:spPr>
          <a:xfrm>
            <a:off x="4427984" y="4309141"/>
            <a:ext cx="4356484" cy="400110"/>
          </a:xfrm>
          <a:prstGeom prst="rect">
            <a:avLst/>
          </a:prstGeom>
        </p:spPr>
        <p:txBody>
          <a:bodyPr wrap="square">
            <a:spAutoFit/>
          </a:bodyPr>
          <a:lstStyle/>
          <a:p>
            <a:pPr algn="ctr"/>
            <a:r>
              <a:rPr lang="fr-FR" sz="2000" b="1" dirty="0" smtClean="0"/>
              <a:t>Prise de décision </a:t>
            </a:r>
            <a:r>
              <a:rPr lang="fr-FR" sz="2000" b="1" dirty="0"/>
              <a:t>guidée par </a:t>
            </a:r>
            <a:r>
              <a:rPr lang="fr-FR" sz="2000" b="1" dirty="0" smtClean="0"/>
              <a:t>l’imagerie</a:t>
            </a:r>
            <a:endParaRPr lang="en-US" sz="1600" dirty="0"/>
          </a:p>
        </p:txBody>
      </p:sp>
      <p:grpSp>
        <p:nvGrpSpPr>
          <p:cNvPr id="11" name="Groupe 10"/>
          <p:cNvGrpSpPr/>
          <p:nvPr/>
        </p:nvGrpSpPr>
        <p:grpSpPr>
          <a:xfrm>
            <a:off x="1385734" y="3205711"/>
            <a:ext cx="2736304" cy="3103103"/>
            <a:chOff x="274094" y="1334008"/>
            <a:chExt cx="2736304" cy="3103103"/>
          </a:xfrm>
        </p:grpSpPr>
        <p:sp>
          <p:nvSpPr>
            <p:cNvPr id="12" name="Rectangle à coins arrondis 11"/>
            <p:cNvSpPr/>
            <p:nvPr/>
          </p:nvSpPr>
          <p:spPr>
            <a:xfrm>
              <a:off x="274094" y="1334008"/>
              <a:ext cx="2736304" cy="3103103"/>
            </a:xfrm>
            <a:prstGeom prst="roundRect">
              <a:avLst/>
            </a:prstGeom>
            <a:solidFill>
              <a:schemeClr val="accent6">
                <a:lumMod val="20000"/>
                <a:lumOff val="80000"/>
              </a:schemeClr>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grpSp>
          <p:nvGrpSpPr>
            <p:cNvPr id="13" name="Groupe 12"/>
            <p:cNvGrpSpPr/>
            <p:nvPr/>
          </p:nvGrpSpPr>
          <p:grpSpPr>
            <a:xfrm>
              <a:off x="395536" y="1418747"/>
              <a:ext cx="1080120" cy="930133"/>
              <a:chOff x="395536" y="1063769"/>
              <a:chExt cx="1080120" cy="930133"/>
            </a:xfrm>
          </p:grpSpPr>
          <p:grpSp>
            <p:nvGrpSpPr>
              <p:cNvPr id="29" name="Groupe 28"/>
              <p:cNvGrpSpPr/>
              <p:nvPr/>
            </p:nvGrpSpPr>
            <p:grpSpPr>
              <a:xfrm>
                <a:off x="471460" y="1305965"/>
                <a:ext cx="957001" cy="687937"/>
                <a:chOff x="3131840" y="2075980"/>
                <a:chExt cx="1923139" cy="1801021"/>
              </a:xfrm>
            </p:grpSpPr>
            <p:pic>
              <p:nvPicPr>
                <p:cNvPr id="31" name="Image 3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131840" y="2075980"/>
                  <a:ext cx="1000788" cy="1801021"/>
                </a:xfrm>
                <a:prstGeom prst="rect">
                  <a:avLst/>
                </a:prstGeom>
              </p:spPr>
            </p:pic>
            <p:pic>
              <p:nvPicPr>
                <p:cNvPr id="32" name="Image 3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32628" y="2075980"/>
                  <a:ext cx="922351" cy="1801021"/>
                </a:xfrm>
                <a:prstGeom prst="rect">
                  <a:avLst/>
                </a:prstGeom>
              </p:spPr>
            </p:pic>
          </p:grpSp>
          <p:sp>
            <p:nvSpPr>
              <p:cNvPr id="30" name="ZoneTexte 29"/>
              <p:cNvSpPr txBox="1"/>
              <p:nvPr/>
            </p:nvSpPr>
            <p:spPr>
              <a:xfrm>
                <a:off x="395536" y="1063769"/>
                <a:ext cx="1080120" cy="276999"/>
              </a:xfrm>
              <a:prstGeom prst="rect">
                <a:avLst/>
              </a:prstGeom>
              <a:noFill/>
            </p:spPr>
            <p:txBody>
              <a:bodyPr wrap="square" rtlCol="0">
                <a:spAutoFit/>
              </a:bodyPr>
              <a:lstStyle/>
              <a:p>
                <a:r>
                  <a:rPr lang="fr-FR" sz="1200" dirty="0" smtClean="0"/>
                  <a:t>Angiographie</a:t>
                </a:r>
                <a:endParaRPr lang="fr-FR" sz="1200" dirty="0"/>
              </a:p>
            </p:txBody>
          </p:sp>
        </p:grpSp>
        <p:grpSp>
          <p:nvGrpSpPr>
            <p:cNvPr id="14" name="Groupe 13"/>
            <p:cNvGrpSpPr/>
            <p:nvPr/>
          </p:nvGrpSpPr>
          <p:grpSpPr>
            <a:xfrm>
              <a:off x="395536" y="3311509"/>
              <a:ext cx="1321497" cy="946101"/>
              <a:chOff x="1547664" y="1063769"/>
              <a:chExt cx="1321497" cy="946101"/>
            </a:xfrm>
          </p:grpSpPr>
          <p:pic>
            <p:nvPicPr>
              <p:cNvPr id="27"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637660" y="1289870"/>
                <a:ext cx="1231501"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ZoneTexte 27"/>
              <p:cNvSpPr txBox="1"/>
              <p:nvPr/>
            </p:nvSpPr>
            <p:spPr>
              <a:xfrm>
                <a:off x="1547664" y="1063769"/>
                <a:ext cx="452945" cy="276999"/>
              </a:xfrm>
              <a:prstGeom prst="rect">
                <a:avLst/>
              </a:prstGeom>
              <a:noFill/>
            </p:spPr>
            <p:txBody>
              <a:bodyPr wrap="none" rtlCol="0">
                <a:spAutoFit/>
              </a:bodyPr>
              <a:lstStyle/>
              <a:p>
                <a:r>
                  <a:rPr lang="fr-FR" sz="1200" dirty="0" smtClean="0"/>
                  <a:t>DWI</a:t>
                </a:r>
                <a:endParaRPr lang="fr-FR" sz="1200" dirty="0"/>
              </a:p>
            </p:txBody>
          </p:sp>
        </p:grpSp>
        <p:grpSp>
          <p:nvGrpSpPr>
            <p:cNvPr id="15" name="Groupe 14"/>
            <p:cNvGrpSpPr/>
            <p:nvPr/>
          </p:nvGrpSpPr>
          <p:grpSpPr>
            <a:xfrm>
              <a:off x="1510619" y="2437438"/>
              <a:ext cx="1307801" cy="919554"/>
              <a:chOff x="395536" y="2071881"/>
              <a:chExt cx="1307801" cy="919554"/>
            </a:xfrm>
          </p:grpSpPr>
          <p:pic>
            <p:nvPicPr>
              <p:cNvPr id="25" name="Picture 3"/>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75040" y="2271435"/>
                <a:ext cx="1228297"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ZoneTexte 25"/>
              <p:cNvSpPr txBox="1"/>
              <p:nvPr/>
            </p:nvSpPr>
            <p:spPr>
              <a:xfrm>
                <a:off x="395536" y="2071881"/>
                <a:ext cx="530915" cy="276999"/>
              </a:xfrm>
              <a:prstGeom prst="rect">
                <a:avLst/>
              </a:prstGeom>
              <a:noFill/>
            </p:spPr>
            <p:txBody>
              <a:bodyPr wrap="none" rtlCol="0">
                <a:spAutoFit/>
              </a:bodyPr>
              <a:lstStyle/>
              <a:p>
                <a:r>
                  <a:rPr lang="fr-FR" sz="1200" dirty="0" smtClean="0"/>
                  <a:t>FLAIR</a:t>
                </a:r>
                <a:endParaRPr lang="fr-FR" sz="1200" dirty="0"/>
              </a:p>
            </p:txBody>
          </p:sp>
        </p:grpSp>
        <p:grpSp>
          <p:nvGrpSpPr>
            <p:cNvPr id="16" name="Groupe 15"/>
            <p:cNvGrpSpPr/>
            <p:nvPr/>
          </p:nvGrpSpPr>
          <p:grpSpPr>
            <a:xfrm>
              <a:off x="1986684" y="3430116"/>
              <a:ext cx="664427" cy="934988"/>
              <a:chOff x="1900208" y="2071881"/>
              <a:chExt cx="664427" cy="934988"/>
            </a:xfrm>
          </p:grpSpPr>
          <p:pic>
            <p:nvPicPr>
              <p:cNvPr id="23" name="Imag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42184" y="2286869"/>
                <a:ext cx="622451" cy="720000"/>
              </a:xfrm>
              <a:prstGeom prst="rect">
                <a:avLst/>
              </a:prstGeom>
            </p:spPr>
          </p:pic>
          <p:sp>
            <p:nvSpPr>
              <p:cNvPr id="24" name="ZoneTexte 23"/>
              <p:cNvSpPr txBox="1"/>
              <p:nvPr/>
            </p:nvSpPr>
            <p:spPr>
              <a:xfrm>
                <a:off x="1900208" y="2071881"/>
                <a:ext cx="439544" cy="276999"/>
              </a:xfrm>
              <a:prstGeom prst="rect">
                <a:avLst/>
              </a:prstGeom>
              <a:noFill/>
            </p:spPr>
            <p:txBody>
              <a:bodyPr wrap="none" rtlCol="0">
                <a:spAutoFit/>
              </a:bodyPr>
              <a:lstStyle/>
              <a:p>
                <a:r>
                  <a:rPr lang="fr-FR" sz="1200" dirty="0"/>
                  <a:t>P</a:t>
                </a:r>
                <a:r>
                  <a:rPr lang="fr-FR" sz="1200" dirty="0" smtClean="0"/>
                  <a:t>WI</a:t>
                </a:r>
                <a:endParaRPr lang="fr-FR" sz="1200" dirty="0"/>
              </a:p>
            </p:txBody>
          </p:sp>
        </p:grpSp>
        <p:grpSp>
          <p:nvGrpSpPr>
            <p:cNvPr id="17" name="Groupe 16"/>
            <p:cNvGrpSpPr/>
            <p:nvPr/>
          </p:nvGrpSpPr>
          <p:grpSpPr>
            <a:xfrm>
              <a:off x="1762580" y="1418747"/>
              <a:ext cx="758284" cy="915836"/>
              <a:chOff x="440685" y="3079993"/>
              <a:chExt cx="758284" cy="915836"/>
            </a:xfrm>
          </p:grpSpPr>
          <p:pic>
            <p:nvPicPr>
              <p:cNvPr id="21" name="Image 20"/>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24207" y="3299481"/>
                <a:ext cx="674762" cy="696348"/>
              </a:xfrm>
              <a:prstGeom prst="rect">
                <a:avLst/>
              </a:prstGeom>
            </p:spPr>
          </p:pic>
          <p:sp>
            <p:nvSpPr>
              <p:cNvPr id="22" name="ZoneTexte 21"/>
              <p:cNvSpPr txBox="1"/>
              <p:nvPr/>
            </p:nvSpPr>
            <p:spPr>
              <a:xfrm>
                <a:off x="440685" y="3079993"/>
                <a:ext cx="338554" cy="276999"/>
              </a:xfrm>
              <a:prstGeom prst="rect">
                <a:avLst/>
              </a:prstGeom>
              <a:noFill/>
            </p:spPr>
            <p:txBody>
              <a:bodyPr wrap="none" rtlCol="0">
                <a:spAutoFit/>
              </a:bodyPr>
              <a:lstStyle/>
              <a:p>
                <a:r>
                  <a:rPr lang="fr-FR" sz="1200" dirty="0" smtClean="0"/>
                  <a:t>T1</a:t>
                </a:r>
                <a:endParaRPr lang="fr-FR" sz="1200" dirty="0"/>
              </a:p>
            </p:txBody>
          </p:sp>
        </p:grpSp>
        <p:grpSp>
          <p:nvGrpSpPr>
            <p:cNvPr id="18" name="Groupe 17"/>
            <p:cNvGrpSpPr/>
            <p:nvPr/>
          </p:nvGrpSpPr>
          <p:grpSpPr>
            <a:xfrm>
              <a:off x="552141" y="2350505"/>
              <a:ext cx="720080" cy="1004020"/>
              <a:chOff x="1907704" y="3145060"/>
              <a:chExt cx="720080" cy="1004020"/>
            </a:xfrm>
          </p:grpSpPr>
          <p:pic>
            <p:nvPicPr>
              <p:cNvPr id="19" name="Image 18"/>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987638" y="3381785"/>
                <a:ext cx="640146" cy="767295"/>
              </a:xfrm>
              <a:prstGeom prst="rect">
                <a:avLst/>
              </a:prstGeom>
            </p:spPr>
          </p:pic>
          <p:sp>
            <p:nvSpPr>
              <p:cNvPr id="20" name="ZoneTexte 19"/>
              <p:cNvSpPr txBox="1"/>
              <p:nvPr/>
            </p:nvSpPr>
            <p:spPr>
              <a:xfrm>
                <a:off x="1907704" y="3145060"/>
                <a:ext cx="415498" cy="276999"/>
              </a:xfrm>
              <a:prstGeom prst="rect">
                <a:avLst/>
              </a:prstGeom>
              <a:noFill/>
            </p:spPr>
            <p:txBody>
              <a:bodyPr wrap="none" rtlCol="0">
                <a:spAutoFit/>
              </a:bodyPr>
              <a:lstStyle/>
              <a:p>
                <a:r>
                  <a:rPr lang="fr-FR" sz="1200" dirty="0" smtClean="0"/>
                  <a:t>T2*</a:t>
                </a:r>
                <a:endParaRPr lang="fr-FR" sz="1200" dirty="0"/>
              </a:p>
            </p:txBody>
          </p:sp>
        </p:grpSp>
      </p:grpSp>
      <p:pic>
        <p:nvPicPr>
          <p:cNvPr id="6" name="Son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82909027"/>
      </p:ext>
    </p:extLst>
  </p:cSld>
  <p:clrMapOvr>
    <a:masterClrMapping/>
  </p:clrMapOvr>
  <mc:AlternateContent xmlns:mc="http://schemas.openxmlformats.org/markup-compatibility/2006">
    <mc:Choice xmlns:p14="http://schemas.microsoft.com/office/powerpoint/2010/main" Requires="p14">
      <p:transition spd="slow" p14:dur="2000" advTm="24157"/>
    </mc:Choice>
    <mc:Fallback>
      <p:transition spd="slow" advTm="24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2"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F73D71E4-42A1-4365-8AFE-8410F9D88E31}" type="slidenum">
              <a:rPr lang="fr-FR" smtClean="0"/>
              <a:pPr/>
              <a:t>8</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12" name="Espace réservé du numéro de diapositive 3"/>
          <p:cNvSpPr txBox="1">
            <a:spLocks/>
          </p:cNvSpPr>
          <p:nvPr/>
        </p:nvSpPr>
        <p:spPr>
          <a:xfrm>
            <a:off x="6876256" y="6597352"/>
            <a:ext cx="2133600" cy="260648"/>
          </a:xfrm>
          <a:prstGeom prst="rect">
            <a:avLst/>
          </a:prstGeom>
        </p:spPr>
        <p:txBody>
          <a:bodyPr vert="horz" lIns="91440" tIns="45720" rIns="91440" bIns="45720" rtlCol="0" anchor="ctr"/>
          <a:lstStyle>
            <a:defPPr>
              <a:defRPr lang="fr-FR"/>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3D71E4-42A1-4365-8AFE-8410F9D88E31}" type="slidenum">
              <a:rPr lang="fr-FR" smtClean="0"/>
              <a:pPr/>
              <a:t>8</a:t>
            </a:fld>
            <a:endParaRPr lang="fr-FR" dirty="0"/>
          </a:p>
        </p:txBody>
      </p:sp>
      <p:sp>
        <p:nvSpPr>
          <p:cNvPr id="13" name="Espace réservé du pied de page 4"/>
          <p:cNvSpPr txBox="1">
            <a:spLocks/>
          </p:cNvSpPr>
          <p:nvPr/>
        </p:nvSpPr>
        <p:spPr>
          <a:xfrm>
            <a:off x="776808" y="6597352"/>
            <a:ext cx="4083224" cy="276882"/>
          </a:xfrm>
          <a:prstGeom prst="rect">
            <a:avLst/>
          </a:prstGeom>
        </p:spPr>
        <p:txBody>
          <a:bodyPr vert="horz" lIns="91440" tIns="45720" rIns="91440" bIns="45720" rtlCol="0" anchor="ctr"/>
          <a:lstStyle>
            <a:defPPr>
              <a:defRPr lang="fr-FR"/>
            </a:defPPr>
            <a:lvl1pPr marL="0" algn="ctr" defTabSz="914400" rtl="0" eaLnBrk="1" latinLnBrk="0" hangingPunct="1">
              <a:defRPr sz="10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mtClean="0"/>
              <a:t>SOUTENANCE DE THÈSE – 5 OCTOBRE 2017 – GIACALONE MATHILDE</a:t>
            </a:r>
            <a:endParaRPr lang="fr-FR" dirty="0"/>
          </a:p>
        </p:txBody>
      </p:sp>
      <p:sp>
        <p:nvSpPr>
          <p:cNvPr id="110" name="Flèche droite 109"/>
          <p:cNvSpPr/>
          <p:nvPr/>
        </p:nvSpPr>
        <p:spPr>
          <a:xfrm>
            <a:off x="2290981" y="3775969"/>
            <a:ext cx="467912" cy="378531"/>
          </a:xfrm>
          <a:prstGeom prst="rightArrow">
            <a:avLst/>
          </a:prstGeom>
          <a:solidFill>
            <a:schemeClr val="accent4">
              <a:lumMod val="40000"/>
              <a:lumOff val="60000"/>
            </a:schemeClr>
          </a:solidFill>
          <a:ln w="95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5">
                  <a:lumMod val="75000"/>
                </a:schemeClr>
              </a:solidFill>
            </a:endParaRPr>
          </a:p>
        </p:txBody>
      </p:sp>
      <p:sp>
        <p:nvSpPr>
          <p:cNvPr id="28"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L’ACCIDENT VASCULAIRE CÉRÉBRAL ISCHÉMIQUE</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30"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PRISE DE DÉCISION GUIDÉE PAR L’IMAGERIE</a:t>
            </a:r>
            <a:endParaRPr lang="fr-FR" sz="1800" b="1" i="0" spc="150" dirty="0">
              <a:ln w="11430"/>
            </a:endParaRPr>
          </a:p>
        </p:txBody>
      </p:sp>
      <p:sp>
        <p:nvSpPr>
          <p:cNvPr id="3" name="ZoneTexte 2"/>
          <p:cNvSpPr txBox="1"/>
          <p:nvPr/>
        </p:nvSpPr>
        <p:spPr>
          <a:xfrm>
            <a:off x="2915816" y="3764893"/>
            <a:ext cx="2016224" cy="400110"/>
          </a:xfrm>
          <a:prstGeom prst="rect">
            <a:avLst/>
          </a:prstGeom>
          <a:noFill/>
        </p:spPr>
        <p:txBody>
          <a:bodyPr wrap="square" rtlCol="0">
            <a:spAutoFit/>
          </a:bodyPr>
          <a:lstStyle/>
          <a:p>
            <a:r>
              <a:rPr lang="fr-FR" sz="2000" b="1" dirty="0" smtClean="0">
                <a:solidFill>
                  <a:schemeClr val="accent4">
                    <a:lumMod val="75000"/>
                  </a:schemeClr>
                </a:solidFill>
              </a:rPr>
              <a:t>Prise de Décision</a:t>
            </a:r>
            <a:endParaRPr lang="fr-FR" sz="2000" b="1" dirty="0">
              <a:solidFill>
                <a:schemeClr val="accent4">
                  <a:lumMod val="75000"/>
                </a:schemeClr>
              </a:solidFill>
            </a:endParaRPr>
          </a:p>
        </p:txBody>
      </p:sp>
      <p:sp>
        <p:nvSpPr>
          <p:cNvPr id="29" name="Rectangle 28"/>
          <p:cNvSpPr/>
          <p:nvPr/>
        </p:nvSpPr>
        <p:spPr>
          <a:xfrm>
            <a:off x="4823759" y="2207186"/>
            <a:ext cx="4320241" cy="861774"/>
          </a:xfrm>
          <a:prstGeom prst="rect">
            <a:avLst/>
          </a:prstGeom>
        </p:spPr>
        <p:txBody>
          <a:bodyPr wrap="square">
            <a:spAutoFit/>
          </a:bodyPr>
          <a:lstStyle/>
          <a:p>
            <a:r>
              <a:rPr lang="fr-FR" u="sng" dirty="0" smtClean="0"/>
              <a:t>IRM pondérée en diffusion (DWI)</a:t>
            </a:r>
            <a:endParaRPr lang="fr-FR" sz="1600" u="sng" dirty="0" smtClean="0"/>
          </a:p>
          <a:p>
            <a:r>
              <a:rPr lang="fr-FR" sz="1600" i="1" dirty="0" smtClean="0"/>
              <a:t>Permet </a:t>
            </a:r>
            <a:r>
              <a:rPr lang="fr-FR" sz="1600" i="1" dirty="0"/>
              <a:t>d’évaluer l’étendue des tissus </a:t>
            </a:r>
            <a:r>
              <a:rPr lang="fr-FR" sz="1600" i="1" dirty="0" smtClean="0"/>
              <a:t>ischémiques dès </a:t>
            </a:r>
            <a:r>
              <a:rPr lang="fr-FR" sz="1600" i="1" dirty="0"/>
              <a:t>les </a:t>
            </a:r>
            <a:r>
              <a:rPr lang="fr-FR" sz="1600" i="1" dirty="0" smtClean="0"/>
              <a:t>premières minutes d’ischémie</a:t>
            </a:r>
            <a:endParaRPr lang="fr-FR" sz="1600" i="1" dirty="0"/>
          </a:p>
        </p:txBody>
      </p:sp>
      <p:sp>
        <p:nvSpPr>
          <p:cNvPr id="36" name="Rectangle 35"/>
          <p:cNvSpPr/>
          <p:nvPr/>
        </p:nvSpPr>
        <p:spPr>
          <a:xfrm>
            <a:off x="4606686" y="5085184"/>
            <a:ext cx="4539140" cy="615553"/>
          </a:xfrm>
          <a:prstGeom prst="rect">
            <a:avLst/>
          </a:prstGeom>
        </p:spPr>
        <p:txBody>
          <a:bodyPr wrap="square">
            <a:spAutoFit/>
          </a:bodyPr>
          <a:lstStyle/>
          <a:p>
            <a:r>
              <a:rPr lang="fr-FR" u="sng" dirty="0" smtClean="0"/>
              <a:t>IRM pondérée en perfusion (PWI)</a:t>
            </a:r>
            <a:endParaRPr lang="fr-FR" sz="1600" u="sng" dirty="0" smtClean="0"/>
          </a:p>
          <a:p>
            <a:r>
              <a:rPr lang="fr-FR" sz="1600" i="1" dirty="0" smtClean="0"/>
              <a:t>Permet </a:t>
            </a:r>
            <a:r>
              <a:rPr lang="fr-FR" sz="1600" i="1" dirty="0"/>
              <a:t>d’évaluer l’étendue </a:t>
            </a:r>
            <a:r>
              <a:rPr lang="fr-FR" sz="1600" i="1" dirty="0" smtClean="0"/>
              <a:t>de la zone de pénombre</a:t>
            </a:r>
            <a:endParaRPr lang="fr-FR" sz="1600" i="1" dirty="0"/>
          </a:p>
        </p:txBody>
      </p:sp>
      <p:grpSp>
        <p:nvGrpSpPr>
          <p:cNvPr id="37" name="Groupe 36"/>
          <p:cNvGrpSpPr>
            <a:grpSpLocks noChangeAspect="1"/>
          </p:cNvGrpSpPr>
          <p:nvPr/>
        </p:nvGrpSpPr>
        <p:grpSpPr>
          <a:xfrm>
            <a:off x="286617" y="2251128"/>
            <a:ext cx="1697965" cy="2176693"/>
            <a:chOff x="162248" y="1160362"/>
            <a:chExt cx="2612256" cy="3348758"/>
          </a:xfrm>
          <a:solidFill>
            <a:schemeClr val="accent5">
              <a:lumMod val="20000"/>
              <a:lumOff val="80000"/>
            </a:schemeClr>
          </a:solidFill>
        </p:grpSpPr>
        <p:pic>
          <p:nvPicPr>
            <p:cNvPr id="38" name="Image 3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l="27733" t="26351" r="27035" b="26351"/>
            <a:stretch/>
          </p:blipFill>
          <p:spPr>
            <a:xfrm rot="5400000">
              <a:off x="622090" y="1420602"/>
              <a:ext cx="2412654" cy="1892174"/>
            </a:xfrm>
            <a:prstGeom prst="rect">
              <a:avLst/>
            </a:prstGeom>
            <a:grpFill/>
            <a:ln>
              <a:solidFill>
                <a:schemeClr val="accent5">
                  <a:lumMod val="60000"/>
                  <a:lumOff val="40000"/>
                </a:schemeClr>
              </a:solidFill>
            </a:ln>
            <a:effectLst/>
            <a:scene3d>
              <a:camera prst="obliqueTopRight"/>
              <a:lightRig rig="threePt" dir="t"/>
            </a:scene3d>
          </p:spPr>
        </p:pic>
        <p:pic>
          <p:nvPicPr>
            <p:cNvPr id="39" name="Image 3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l="27489" t="27797" r="27570" b="26455"/>
            <a:stretch/>
          </p:blipFill>
          <p:spPr>
            <a:xfrm rot="5400000">
              <a:off x="-86724" y="2395135"/>
              <a:ext cx="2362957" cy="1865014"/>
            </a:xfrm>
            <a:prstGeom prst="rect">
              <a:avLst/>
            </a:prstGeom>
            <a:grpFill/>
            <a:ln>
              <a:solidFill>
                <a:schemeClr val="accent5">
                  <a:lumMod val="60000"/>
                  <a:lumOff val="40000"/>
                </a:schemeClr>
              </a:solidFill>
            </a:ln>
            <a:effectLst/>
            <a:scene3d>
              <a:camera prst="obliqueTopRight"/>
              <a:lightRig rig="threePt" dir="t"/>
            </a:scene3d>
          </p:spPr>
        </p:pic>
      </p:grpSp>
      <p:sp>
        <p:nvSpPr>
          <p:cNvPr id="40" name="ZoneTexte 39"/>
          <p:cNvSpPr txBox="1"/>
          <p:nvPr/>
        </p:nvSpPr>
        <p:spPr>
          <a:xfrm>
            <a:off x="214313" y="1758104"/>
            <a:ext cx="2310624" cy="307777"/>
          </a:xfrm>
          <a:prstGeom prst="rect">
            <a:avLst/>
          </a:prstGeom>
          <a:noFill/>
          <a:ln>
            <a:noFill/>
          </a:ln>
        </p:spPr>
        <p:txBody>
          <a:bodyPr wrap="square" rtlCol="0">
            <a:spAutoFit/>
          </a:bodyPr>
          <a:lstStyle/>
          <a:p>
            <a:pPr algn="ctr"/>
            <a:r>
              <a:rPr lang="fr-FR" sz="1400" i="1" dirty="0" smtClean="0">
                <a:solidFill>
                  <a:schemeClr val="accent5">
                    <a:lumMod val="75000"/>
                  </a:schemeClr>
                </a:solidFill>
              </a:rPr>
              <a:t>Images à la phase aiguë</a:t>
            </a:r>
            <a:endParaRPr lang="en-GB" sz="1400" i="1" dirty="0">
              <a:solidFill>
                <a:schemeClr val="accent5">
                  <a:lumMod val="75000"/>
                </a:schemeClr>
              </a:solidFill>
            </a:endParaRPr>
          </a:p>
        </p:txBody>
      </p:sp>
      <p:pic>
        <p:nvPicPr>
          <p:cNvPr id="2" name="Image 1"/>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860031" y="784049"/>
            <a:ext cx="1362678" cy="1440000"/>
          </a:xfrm>
          <a:prstGeom prst="rect">
            <a:avLst/>
          </a:prstGeom>
        </p:spPr>
      </p:pic>
      <p:pic>
        <p:nvPicPr>
          <p:cNvPr id="6" name="illustrationDWI.gif">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6227199" y="784049"/>
            <a:ext cx="1297129" cy="1297129"/>
          </a:xfrm>
          <a:prstGeom prst="rect">
            <a:avLst/>
          </a:prstGeom>
        </p:spPr>
      </p:pic>
      <p:pic>
        <p:nvPicPr>
          <p:cNvPr id="7" name="Image 6"/>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4606686" y="3520353"/>
            <a:ext cx="1375598" cy="1564831"/>
          </a:xfrm>
          <a:prstGeom prst="rect">
            <a:avLst/>
          </a:prstGeom>
        </p:spPr>
      </p:pic>
      <p:pic>
        <p:nvPicPr>
          <p:cNvPr id="8" name="illustrationPWIslice.gif">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6"/>
          <a:stretch>
            <a:fillRect/>
          </a:stretch>
        </p:blipFill>
        <p:spPr>
          <a:xfrm>
            <a:off x="5982284" y="3520353"/>
            <a:ext cx="1326020" cy="1326020"/>
          </a:xfrm>
          <a:prstGeom prst="rect">
            <a:avLst/>
          </a:prstGeom>
        </p:spPr>
      </p:pic>
      <p:pic>
        <p:nvPicPr>
          <p:cNvPr id="9" name="illustrationPWItime.gif">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17"/>
          <a:stretch>
            <a:fillRect/>
          </a:stretch>
        </p:blipFill>
        <p:spPr>
          <a:xfrm>
            <a:off x="7350436" y="3520353"/>
            <a:ext cx="1326020" cy="1326020"/>
          </a:xfrm>
          <a:prstGeom prst="rect">
            <a:avLst/>
          </a:prstGeom>
        </p:spPr>
      </p:pic>
      <p:pic>
        <p:nvPicPr>
          <p:cNvPr id="10" name="Son 9">
            <a:hlinkClick r:id="" action="ppaction://media"/>
          </p:cNvPr>
          <p:cNvPicPr>
            <a:picLocks noChangeAspect="1"/>
          </p:cNvPicPr>
          <p:nvPr>
            <a:audioFile r:link="rId9"/>
            <p:extLst>
              <p:ext uri="{DAA4B4D4-6D71-4841-9C94-3DE7FCFB9230}">
                <p14:media xmlns:p14="http://schemas.microsoft.com/office/powerpoint/2010/main" r:embed="rId8"/>
              </p:ext>
            </p:extLst>
          </p:nvPr>
        </p:nvPicPr>
        <p:blipFill>
          <a:blip r:embed="rId1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928112277"/>
      </p:ext>
    </p:extLst>
  </p:cSld>
  <p:clrMapOvr>
    <a:masterClrMapping/>
  </p:clrMapOvr>
  <mc:AlternateContent xmlns:mc="http://schemas.openxmlformats.org/markup-compatibility/2006">
    <mc:Choice xmlns:p14="http://schemas.microsoft.com/office/powerpoint/2010/main" Requires="p14">
      <p:transition spd="slow" p14:dur="2000" advTm="33938"/>
    </mc:Choice>
    <mc:Fallback>
      <p:transition spd="slow" advTm="33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10000" fill="hold"/>
                                        <p:tgtEl>
                                          <p:spTgt spid="6"/>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mediacall" presetSubtype="0" fill="hold" nodeType="withEffect">
                                  <p:stCondLst>
                                    <p:cond delay="0"/>
                                  </p:stCondLst>
                                  <p:childTnLst>
                                    <p:cmd type="call" cmd="playFrom(0.0)">
                                      <p:cBhvr>
                                        <p:cTn id="28" dur="10000" fill="hold"/>
                                        <p:tgtEl>
                                          <p:spTgt spid="8"/>
                                        </p:tgtEl>
                                      </p:cBhvr>
                                    </p:cmd>
                                  </p:childTnLst>
                                </p:cTn>
                              </p:par>
                              <p:par>
                                <p:cTn id="29" presetID="1" presetClass="mediacall" presetSubtype="0" fill="hold" nodeType="withEffect">
                                  <p:stCondLst>
                                    <p:cond delay="0"/>
                                  </p:stCondLst>
                                  <p:childTnLst>
                                    <p:cmd type="call" cmd="playFrom(0.0)">
                                      <p:cBhvr>
                                        <p:cTn id="30" dur="15000" fill="hold"/>
                                        <p:tgtEl>
                                          <p:spTgt spid="9"/>
                                        </p:tgtEl>
                                      </p:cBhvr>
                                    </p:cmd>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
                                        </p:tgtEl>
                                        <p:attrNameLst>
                                          <p:attrName>style.visibility</p:attrName>
                                        </p:attrNameLst>
                                      </p:cBhvr>
                                      <p:to>
                                        <p:strVal val="hidden"/>
                                      </p:to>
                                    </p:set>
                                    <p:cmd type="call" cmd="stop">
                                      <p:cBhvr>
                                        <p:cTn id="39" dur="1">
                                          <p:stCondLst>
                                            <p:cond delay="0"/>
                                          </p:stCondLst>
                                        </p:cTn>
                                        <p:tgtEl>
                                          <p:spTgt spid="6"/>
                                        </p:tgtEl>
                                      </p:cBhvr>
                                    </p:cmd>
                                  </p:childTnLst>
                                </p:cTn>
                              </p:par>
                              <p:par>
                                <p:cTn id="40" presetID="1" presetClass="exit" presetSubtype="0" fill="hold" nodeType="withEffect">
                                  <p:stCondLst>
                                    <p:cond delay="0"/>
                                  </p:stCondLst>
                                  <p:childTnLst>
                                    <p:set>
                                      <p:cBhvr>
                                        <p:cTn id="41" dur="1" fill="hold">
                                          <p:stCondLst>
                                            <p:cond delay="0"/>
                                          </p:stCondLst>
                                        </p:cTn>
                                        <p:tgtEl>
                                          <p:spTgt spid="8"/>
                                        </p:tgtEl>
                                        <p:attrNameLst>
                                          <p:attrName>style.visibility</p:attrName>
                                        </p:attrNameLst>
                                      </p:cBhvr>
                                      <p:to>
                                        <p:strVal val="hidden"/>
                                      </p:to>
                                    </p:set>
                                    <p:cmd type="call" cmd="stop">
                                      <p:cBhvr>
                                        <p:cTn id="42" dur="1">
                                          <p:stCondLst>
                                            <p:cond delay="0"/>
                                          </p:stCondLst>
                                        </p:cTn>
                                        <p:tgtEl>
                                          <p:spTgt spid="8"/>
                                        </p:tgtEl>
                                      </p:cBhvr>
                                    </p:cmd>
                                  </p:childTnLst>
                                </p:cTn>
                              </p:par>
                              <p:par>
                                <p:cTn id="43" presetID="1" presetClass="exit" presetSubtype="0" fill="hold" nodeType="withEffect">
                                  <p:stCondLst>
                                    <p:cond delay="0"/>
                                  </p:stCondLst>
                                  <p:childTnLst>
                                    <p:set>
                                      <p:cBhvr>
                                        <p:cTn id="44" dur="1" fill="hold">
                                          <p:stCondLst>
                                            <p:cond delay="0"/>
                                          </p:stCondLst>
                                        </p:cTn>
                                        <p:tgtEl>
                                          <p:spTgt spid="9"/>
                                        </p:tgtEl>
                                        <p:attrNameLst>
                                          <p:attrName>style.visibility</p:attrName>
                                        </p:attrNameLst>
                                      </p:cBhvr>
                                      <p:to>
                                        <p:strVal val="hidden"/>
                                      </p:to>
                                    </p:set>
                                    <p:cmd type="call" cmd="stop">
                                      <p:cBhvr>
                                        <p:cTn id="45" dur="1">
                                          <p:stCondLst>
                                            <p:cond delay="0"/>
                                          </p:stCondLst>
                                        </p:cTn>
                                        <p:tgtEl>
                                          <p:spTgt spid="9"/>
                                        </p:tgtEl>
                                      </p:cBhvr>
                                    </p:cmd>
                                  </p:childTnLst>
                                </p:cTn>
                              </p:par>
                              <p:par>
                                <p:cTn id="46" presetID="1" presetClass="exit" presetSubtype="0" fill="hold" grpId="1" nodeType="withEffect">
                                  <p:stCondLst>
                                    <p:cond delay="0"/>
                                  </p:stCondLst>
                                  <p:childTnLst>
                                    <p:set>
                                      <p:cBhvr>
                                        <p:cTn id="47" dur="1" fill="hold">
                                          <p:stCondLst>
                                            <p:cond delay="0"/>
                                          </p:stCondLst>
                                        </p:cTn>
                                        <p:tgtEl>
                                          <p:spTgt spid="36"/>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7"/>
                                        </p:tgtEl>
                                        <p:attrNameLst>
                                          <p:attrName>style.visibility</p:attrName>
                                        </p:attrNameLst>
                                      </p:cBhvr>
                                      <p:to>
                                        <p:strVal val="hidden"/>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5" repeatCount="indefinite" fill="remove" display="0">
                  <p:stCondLst>
                    <p:cond delay="indefinite"/>
                  </p:stCondLst>
                </p:cTn>
                <p:tgtEl>
                  <p:spTgt spid="6"/>
                </p:tgtEl>
              </p:cMediaNode>
            </p:video>
            <p:seq concurrent="1" nextAc="seek">
              <p:cTn id="56" restart="whenNotActive" fill="hold" evtFilter="cancelBubble" nodeType="interactiveSeq">
                <p:stCondLst>
                  <p:cond evt="onClick" delay="0">
                    <p:tgtEl>
                      <p:spTgt spid="8"/>
                    </p:tgtEl>
                  </p:cond>
                </p:stCondLst>
                <p:endSync evt="end" delay="0">
                  <p:rtn val="all"/>
                </p:endSync>
                <p:childTnLst>
                  <p:par>
                    <p:cTn id="57" fill="hold">
                      <p:stCondLst>
                        <p:cond delay="0"/>
                      </p:stCondLst>
                      <p:childTnLst>
                        <p:par>
                          <p:cTn id="58" fill="hold">
                            <p:stCondLst>
                              <p:cond delay="0"/>
                            </p:stCondLst>
                            <p:childTnLst>
                              <p:par>
                                <p:cTn id="59" presetID="2" presetClass="mediacall" presetSubtype="0" fill="hold" nodeType="clickEffect">
                                  <p:stCondLst>
                                    <p:cond delay="0"/>
                                  </p:stCondLst>
                                  <p:childTnLst>
                                    <p:cmd type="call" cmd="togglePause">
                                      <p:cBhvr>
                                        <p:cTn id="60" dur="1" fill="hold"/>
                                        <p:tgtEl>
                                          <p:spTgt spid="8"/>
                                        </p:tgtEl>
                                      </p:cBhvr>
                                    </p:cmd>
                                  </p:childTnLst>
                                </p:cTn>
                              </p:par>
                            </p:childTnLst>
                          </p:cTn>
                        </p:par>
                      </p:childTnLst>
                    </p:cTn>
                  </p:par>
                </p:childTnLst>
              </p:cTn>
              <p:nextCondLst>
                <p:cond evt="onClick" delay="0">
                  <p:tgtEl>
                    <p:spTgt spid="8"/>
                  </p:tgtEl>
                </p:cond>
              </p:nextCondLst>
            </p:seq>
            <p:video>
              <p:cMediaNode vol="80000">
                <p:cTn id="61" repeatCount="indefinite" fill="remove" display="0">
                  <p:stCondLst>
                    <p:cond delay="indefinite"/>
                  </p:stCondLst>
                </p:cTn>
                <p:tgtEl>
                  <p:spTgt spid="8"/>
                </p:tgtEl>
              </p:cMediaNode>
            </p:video>
            <p:seq concurrent="1" nextAc="seek">
              <p:cTn id="62" restart="whenNotActive" fill="hold" evtFilter="cancelBubble" nodeType="interactiveSeq">
                <p:stCondLst>
                  <p:cond evt="onClick" delay="0">
                    <p:tgtEl>
                      <p:spTgt spid="9"/>
                    </p:tgtEl>
                  </p:cond>
                </p:stCondLst>
                <p:endSync evt="end" delay="0">
                  <p:rtn val="all"/>
                </p:endSync>
                <p:childTnLst>
                  <p:par>
                    <p:cTn id="63" fill="hold">
                      <p:stCondLst>
                        <p:cond delay="0"/>
                      </p:stCondLst>
                      <p:childTnLst>
                        <p:par>
                          <p:cTn id="64" fill="hold">
                            <p:stCondLst>
                              <p:cond delay="0"/>
                            </p:stCondLst>
                            <p:childTnLst>
                              <p:par>
                                <p:cTn id="65" presetID="2" presetClass="mediacall" presetSubtype="0" fill="hold" nodeType="clickEffect">
                                  <p:stCondLst>
                                    <p:cond delay="0"/>
                                  </p:stCondLst>
                                  <p:childTnLst>
                                    <p:cmd type="call" cmd="togglePause">
                                      <p:cBhvr>
                                        <p:cTn id="66" dur="1" fill="hold"/>
                                        <p:tgtEl>
                                          <p:spTgt spid="9"/>
                                        </p:tgtEl>
                                      </p:cBhvr>
                                    </p:cmd>
                                  </p:childTnLst>
                                </p:cTn>
                              </p:par>
                            </p:childTnLst>
                          </p:cTn>
                        </p:par>
                      </p:childTnLst>
                    </p:cTn>
                  </p:par>
                </p:childTnLst>
              </p:cTn>
              <p:nextCondLst>
                <p:cond evt="onClick" delay="0">
                  <p:tgtEl>
                    <p:spTgt spid="9"/>
                  </p:tgtEl>
                </p:cond>
              </p:nextCondLst>
            </p:seq>
            <p:video>
              <p:cMediaNode vol="80000">
                <p:cTn id="67" repeatCount="indefinite" fill="remove" display="0">
                  <p:stCondLst>
                    <p:cond delay="indefinite"/>
                  </p:stCondLst>
                </p:cTn>
                <p:tgtEl>
                  <p:spTgt spid="9"/>
                </p:tgtEl>
              </p:cMediaNode>
            </p:video>
            <p:audio isNarration="1">
              <p:cMediaNode vol="80000" showWhenStopped="0">
                <p:cTn id="68" fill="hold" display="0">
                  <p:stCondLst>
                    <p:cond delay="indefinite"/>
                  </p:stCondLst>
                  <p:endCondLst>
                    <p:cond evt="onStopAudio" delay="0">
                      <p:tgtEl>
                        <p:sldTgt/>
                      </p:tgtEl>
                    </p:cond>
                  </p:endCondLst>
                </p:cTn>
                <p:tgtEl>
                  <p:spTgt spid="10"/>
                </p:tgtEl>
              </p:cMediaNode>
            </p:audio>
          </p:childTnLst>
        </p:cTn>
      </p:par>
    </p:tnLst>
    <p:bldLst>
      <p:bldP spid="110" grpId="0" animBg="1"/>
      <p:bldP spid="3" grpId="0"/>
      <p:bldP spid="29" grpId="0"/>
      <p:bldP spid="29" grpId="1"/>
      <p:bldP spid="36" grpId="0"/>
      <p:bldP spid="36" grpId="1"/>
    </p:bldLst>
  </p:timing>
  <p:extLst>
    <p:ext uri="{E180D4A7-C9FB-4DFB-919C-405C955672EB}">
      <p14:showEvtLst xmlns:p14="http://schemas.microsoft.com/office/powerpoint/2010/main">
        <p14:playEvt time="3581" objId="6"/>
        <p14:playEvt time="13584" objId="6"/>
        <p14:playEvt time="20598" objId="8"/>
        <p14:playEvt time="20606" objId="9"/>
        <p14:playEvt time="23592" objId="6"/>
        <p14:stopEvt time="30529" objId="6"/>
        <p14:stopEvt time="30530" objId="8"/>
        <p14:stopEvt time="30531" objId="9"/>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5946" y="1124744"/>
            <a:ext cx="8992108" cy="2736304"/>
          </a:xfrm>
          <a:prstGeom prst="rect">
            <a:avLst/>
          </a:prstGeom>
          <a:solidFill>
            <a:schemeClr val="bg1">
              <a:lumMod val="95000"/>
            </a:schemeClr>
          </a:solidFill>
          <a:ln>
            <a:solidFill>
              <a:schemeClr val="bg1">
                <a:lumMod val="6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4" name="Espace réservé du numéro de diapositive 3"/>
          <p:cNvSpPr>
            <a:spLocks noGrp="1"/>
          </p:cNvSpPr>
          <p:nvPr>
            <p:ph type="sldNum" sz="quarter" idx="4"/>
          </p:nvPr>
        </p:nvSpPr>
        <p:spPr/>
        <p:txBody>
          <a:bodyPr/>
          <a:lstStyle/>
          <a:p>
            <a:fld id="{F73D71E4-42A1-4365-8AFE-8410F9D88E31}" type="slidenum">
              <a:rPr lang="fr-FR" smtClean="0"/>
              <a:pPr/>
              <a:t>9</a:t>
            </a:fld>
            <a:endParaRPr lang="fr-FR" dirty="0"/>
          </a:p>
        </p:txBody>
      </p:sp>
      <p:sp>
        <p:nvSpPr>
          <p:cNvPr id="5" name="Espace réservé du pied de page 4"/>
          <p:cNvSpPr>
            <a:spLocks noGrp="1"/>
          </p:cNvSpPr>
          <p:nvPr>
            <p:ph type="ftr" sz="quarter" idx="3"/>
          </p:nvPr>
        </p:nvSpPr>
        <p:spPr/>
        <p:txBody>
          <a:bodyPr/>
          <a:lstStyle/>
          <a:p>
            <a:r>
              <a:rPr lang="fr-FR" smtClean="0"/>
              <a:t>SOUTENANCE DE THÈSE – 5 OCTOBRE 2017 – GIACALONE MATHILDE</a:t>
            </a:r>
            <a:endParaRPr lang="fr-FR" dirty="0"/>
          </a:p>
        </p:txBody>
      </p:sp>
      <p:sp>
        <p:nvSpPr>
          <p:cNvPr id="12" name="Espace réservé du numéro de diapositive 3"/>
          <p:cNvSpPr txBox="1">
            <a:spLocks/>
          </p:cNvSpPr>
          <p:nvPr/>
        </p:nvSpPr>
        <p:spPr>
          <a:xfrm>
            <a:off x="6876256" y="6597352"/>
            <a:ext cx="2133600" cy="260648"/>
          </a:xfrm>
          <a:prstGeom prst="rect">
            <a:avLst/>
          </a:prstGeom>
        </p:spPr>
        <p:txBody>
          <a:bodyPr vert="horz" lIns="91440" tIns="45720" rIns="91440" bIns="45720" rtlCol="0" anchor="ctr"/>
          <a:lstStyle>
            <a:defPPr>
              <a:defRPr lang="fr-FR"/>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73D71E4-42A1-4365-8AFE-8410F9D88E31}" type="slidenum">
              <a:rPr lang="fr-FR" smtClean="0"/>
              <a:pPr/>
              <a:t>9</a:t>
            </a:fld>
            <a:endParaRPr lang="fr-FR" dirty="0"/>
          </a:p>
        </p:txBody>
      </p:sp>
      <p:sp>
        <p:nvSpPr>
          <p:cNvPr id="13" name="Espace réservé du pied de page 4"/>
          <p:cNvSpPr txBox="1">
            <a:spLocks/>
          </p:cNvSpPr>
          <p:nvPr/>
        </p:nvSpPr>
        <p:spPr>
          <a:xfrm>
            <a:off x="776808" y="6597352"/>
            <a:ext cx="4083224" cy="276882"/>
          </a:xfrm>
          <a:prstGeom prst="rect">
            <a:avLst/>
          </a:prstGeom>
        </p:spPr>
        <p:txBody>
          <a:bodyPr vert="horz" lIns="91440" tIns="45720" rIns="91440" bIns="45720" rtlCol="0" anchor="ctr"/>
          <a:lstStyle>
            <a:defPPr>
              <a:defRPr lang="fr-FR"/>
            </a:defPPr>
            <a:lvl1pPr marL="0" algn="ctr" defTabSz="914400" rtl="0" eaLnBrk="1" latinLnBrk="0" hangingPunct="1">
              <a:defRPr sz="10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mtClean="0"/>
              <a:t>SOUTENANCE DE THÈSE – 5 OCTOBRE 2017 – GIACALONE MATHILDE</a:t>
            </a:r>
            <a:endParaRPr lang="fr-FR" dirty="0"/>
          </a:p>
        </p:txBody>
      </p:sp>
      <p:grpSp>
        <p:nvGrpSpPr>
          <p:cNvPr id="103" name="Groupe 102"/>
          <p:cNvGrpSpPr>
            <a:grpSpLocks noChangeAspect="1"/>
          </p:cNvGrpSpPr>
          <p:nvPr/>
        </p:nvGrpSpPr>
        <p:grpSpPr>
          <a:xfrm>
            <a:off x="140502" y="1817732"/>
            <a:ext cx="1358373" cy="1741354"/>
            <a:chOff x="162248" y="1160362"/>
            <a:chExt cx="2612256" cy="3348758"/>
          </a:xfrm>
          <a:solidFill>
            <a:schemeClr val="accent5">
              <a:lumMod val="20000"/>
              <a:lumOff val="80000"/>
            </a:schemeClr>
          </a:solidFill>
        </p:grpSpPr>
        <p:pic>
          <p:nvPicPr>
            <p:cNvPr id="108" name="Image 107"/>
            <p:cNvPicPr>
              <a:picLocks noChangeAspect="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l="27733" t="26351" r="27035" b="26351"/>
            <a:stretch/>
          </p:blipFill>
          <p:spPr>
            <a:xfrm rot="5400000">
              <a:off x="622090" y="1420602"/>
              <a:ext cx="2412654" cy="1892174"/>
            </a:xfrm>
            <a:prstGeom prst="rect">
              <a:avLst/>
            </a:prstGeom>
            <a:grpFill/>
            <a:ln>
              <a:solidFill>
                <a:schemeClr val="accent5">
                  <a:lumMod val="60000"/>
                  <a:lumOff val="40000"/>
                </a:schemeClr>
              </a:solidFill>
            </a:ln>
            <a:effectLst/>
            <a:scene3d>
              <a:camera prst="obliqueTopRight"/>
              <a:lightRig rig="threePt" dir="t"/>
            </a:scene3d>
          </p:spPr>
        </p:pic>
        <p:pic>
          <p:nvPicPr>
            <p:cNvPr id="106" name="Image 105"/>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l="27489" t="27797" r="27570" b="26455"/>
            <a:stretch/>
          </p:blipFill>
          <p:spPr>
            <a:xfrm rot="5400000">
              <a:off x="-86724" y="2395135"/>
              <a:ext cx="2362957" cy="1865014"/>
            </a:xfrm>
            <a:prstGeom prst="rect">
              <a:avLst/>
            </a:prstGeom>
            <a:grpFill/>
            <a:ln>
              <a:solidFill>
                <a:schemeClr val="accent5">
                  <a:lumMod val="60000"/>
                  <a:lumOff val="40000"/>
                </a:schemeClr>
              </a:solidFill>
            </a:ln>
            <a:effectLst/>
            <a:scene3d>
              <a:camera prst="obliqueTopRight"/>
              <a:lightRig rig="threePt" dir="t"/>
            </a:scene3d>
          </p:spPr>
        </p:pic>
      </p:grpSp>
      <p:sp>
        <p:nvSpPr>
          <p:cNvPr id="110" name="Flèche droite 109"/>
          <p:cNvSpPr>
            <a:spLocks/>
          </p:cNvSpPr>
          <p:nvPr/>
        </p:nvSpPr>
        <p:spPr>
          <a:xfrm>
            <a:off x="1369625" y="3307088"/>
            <a:ext cx="394840" cy="252000"/>
          </a:xfrm>
          <a:prstGeom prst="rightArrow">
            <a:avLst/>
          </a:prstGeom>
          <a:solidFill>
            <a:schemeClr val="accent3">
              <a:lumMod val="60000"/>
              <a:lumOff val="40000"/>
            </a:schemeClr>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5">
                  <a:lumMod val="75000"/>
                </a:schemeClr>
              </a:solidFill>
            </a:endParaRPr>
          </a:p>
        </p:txBody>
      </p:sp>
      <p:grpSp>
        <p:nvGrpSpPr>
          <p:cNvPr id="111" name="Groupe 110"/>
          <p:cNvGrpSpPr>
            <a:grpSpLocks noChangeAspect="1"/>
          </p:cNvGrpSpPr>
          <p:nvPr/>
        </p:nvGrpSpPr>
        <p:grpSpPr>
          <a:xfrm>
            <a:off x="1979712" y="1358940"/>
            <a:ext cx="1708715" cy="2200147"/>
            <a:chOff x="3120181" y="96457"/>
            <a:chExt cx="2135896" cy="2750184"/>
          </a:xfrm>
          <a:solidFill>
            <a:schemeClr val="accent5">
              <a:lumMod val="20000"/>
              <a:lumOff val="80000"/>
            </a:schemeClr>
          </a:solidFill>
        </p:grpSpPr>
        <p:pic>
          <p:nvPicPr>
            <p:cNvPr id="112" name="Image 111"/>
            <p:cNvPicPr>
              <a:picLocks noChangeAspect="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l="28511" t="26016" r="28451" b="26016"/>
            <a:stretch/>
          </p:blipFill>
          <p:spPr>
            <a:xfrm rot="5400000">
              <a:off x="3887549" y="241414"/>
              <a:ext cx="1513486" cy="1223571"/>
            </a:xfrm>
            <a:prstGeom prst="rect">
              <a:avLst/>
            </a:prstGeom>
            <a:solidFill>
              <a:schemeClr val="accent3">
                <a:lumMod val="20000"/>
                <a:lumOff val="80000"/>
              </a:schemeClr>
            </a:solidFill>
            <a:ln>
              <a:solidFill>
                <a:schemeClr val="accent3">
                  <a:lumMod val="60000"/>
                  <a:lumOff val="40000"/>
                </a:schemeClr>
              </a:solidFill>
            </a:ln>
          </p:spPr>
        </p:pic>
        <p:pic>
          <p:nvPicPr>
            <p:cNvPr id="113" name="Image 112"/>
            <p:cNvPicPr>
              <a:picLocks noChangeAspect="1"/>
            </p:cNvPicPr>
            <p:nvPr/>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l="29299" t="26594" r="28029" b="26112"/>
            <a:stretch/>
          </p:blipFill>
          <p:spPr>
            <a:xfrm rot="5400000">
              <a:off x="3460216" y="881077"/>
              <a:ext cx="1500610" cy="1206376"/>
            </a:xfrm>
            <a:prstGeom prst="rect">
              <a:avLst/>
            </a:prstGeom>
            <a:solidFill>
              <a:schemeClr val="accent3">
                <a:lumMod val="20000"/>
                <a:lumOff val="80000"/>
              </a:schemeClr>
            </a:solidFill>
            <a:ln>
              <a:solidFill>
                <a:schemeClr val="accent3">
                  <a:lumMod val="60000"/>
                  <a:lumOff val="40000"/>
                </a:schemeClr>
              </a:solidFill>
            </a:ln>
          </p:spPr>
        </p:pic>
        <p:pic>
          <p:nvPicPr>
            <p:cNvPr id="114" name="Image 11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l="28561" t="26117" r="27857" b="26358"/>
            <a:stretch/>
          </p:blipFill>
          <p:spPr>
            <a:xfrm rot="5400000">
              <a:off x="2982562" y="1473226"/>
              <a:ext cx="1511034" cy="1235796"/>
            </a:xfrm>
            <a:prstGeom prst="rect">
              <a:avLst/>
            </a:prstGeom>
            <a:solidFill>
              <a:schemeClr val="accent3">
                <a:lumMod val="20000"/>
                <a:lumOff val="80000"/>
              </a:schemeClr>
            </a:solidFill>
            <a:ln>
              <a:solidFill>
                <a:schemeClr val="accent3">
                  <a:lumMod val="60000"/>
                  <a:lumOff val="40000"/>
                </a:schemeClr>
              </a:solidFill>
            </a:ln>
          </p:spPr>
        </p:pic>
      </p:grpSp>
      <p:pic>
        <p:nvPicPr>
          <p:cNvPr id="115" name="Image 114"/>
          <p:cNvPicPr preferRelativeResize="0">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l="27188" t="26885" r="28003" b="26495"/>
          <a:stretch/>
        </p:blipFill>
        <p:spPr>
          <a:xfrm rot="5400000">
            <a:off x="7919431" y="2468663"/>
            <a:ext cx="1211044" cy="969805"/>
          </a:xfrm>
          <a:prstGeom prst="rect">
            <a:avLst/>
          </a:prstGeom>
          <a:solidFill>
            <a:schemeClr val="accent5">
              <a:lumMod val="20000"/>
              <a:lumOff val="80000"/>
            </a:schemeClr>
          </a:solidFill>
          <a:ln>
            <a:solidFill>
              <a:schemeClr val="accent5">
                <a:lumMod val="60000"/>
                <a:lumOff val="40000"/>
              </a:schemeClr>
            </a:solidFill>
          </a:ln>
        </p:spPr>
      </p:pic>
      <p:sp>
        <p:nvSpPr>
          <p:cNvPr id="116" name="ZoneTexte 115"/>
          <p:cNvSpPr txBox="1"/>
          <p:nvPr/>
        </p:nvSpPr>
        <p:spPr>
          <a:xfrm>
            <a:off x="7905885" y="1757097"/>
            <a:ext cx="1238115" cy="523220"/>
          </a:xfrm>
          <a:prstGeom prst="rect">
            <a:avLst/>
          </a:prstGeom>
          <a:noFill/>
          <a:ln>
            <a:noFill/>
          </a:ln>
        </p:spPr>
        <p:txBody>
          <a:bodyPr wrap="square" rtlCol="0">
            <a:spAutoFit/>
          </a:bodyPr>
          <a:lstStyle/>
          <a:p>
            <a:pPr algn="ctr"/>
            <a:r>
              <a:rPr lang="fr-FR" sz="1400" i="1" dirty="0" smtClean="0">
                <a:solidFill>
                  <a:schemeClr val="accent5">
                    <a:lumMod val="75000"/>
                  </a:schemeClr>
                </a:solidFill>
              </a:rPr>
              <a:t>Base d’images de suivi</a:t>
            </a:r>
            <a:endParaRPr lang="en-GB" sz="1400" i="1" dirty="0">
              <a:solidFill>
                <a:schemeClr val="accent5">
                  <a:lumMod val="75000"/>
                </a:schemeClr>
              </a:solidFill>
            </a:endParaRPr>
          </a:p>
        </p:txBody>
      </p:sp>
      <p:sp>
        <p:nvSpPr>
          <p:cNvPr id="117" name="ZoneTexte 116"/>
          <p:cNvSpPr txBox="1"/>
          <p:nvPr/>
        </p:nvSpPr>
        <p:spPr>
          <a:xfrm>
            <a:off x="75946" y="1168987"/>
            <a:ext cx="1422929" cy="523220"/>
          </a:xfrm>
          <a:prstGeom prst="rect">
            <a:avLst/>
          </a:prstGeom>
          <a:noFill/>
          <a:ln>
            <a:noFill/>
          </a:ln>
        </p:spPr>
        <p:txBody>
          <a:bodyPr wrap="square" rtlCol="0">
            <a:spAutoFit/>
          </a:bodyPr>
          <a:lstStyle/>
          <a:p>
            <a:pPr algn="ctr"/>
            <a:r>
              <a:rPr lang="fr-FR" sz="1400" i="1" dirty="0" smtClean="0">
                <a:solidFill>
                  <a:schemeClr val="accent5">
                    <a:lumMod val="75000"/>
                  </a:schemeClr>
                </a:solidFill>
              </a:rPr>
              <a:t>Base d’images </a:t>
            </a:r>
          </a:p>
          <a:p>
            <a:pPr algn="ctr"/>
            <a:r>
              <a:rPr lang="fr-FR" sz="1400" i="1" dirty="0" smtClean="0">
                <a:solidFill>
                  <a:schemeClr val="accent5">
                    <a:lumMod val="75000"/>
                  </a:schemeClr>
                </a:solidFill>
              </a:rPr>
              <a:t>à la phase aiguë</a:t>
            </a:r>
            <a:endParaRPr lang="en-GB" sz="1400" i="1" dirty="0">
              <a:solidFill>
                <a:schemeClr val="accent5">
                  <a:lumMod val="75000"/>
                </a:schemeClr>
              </a:solidFill>
            </a:endParaRPr>
          </a:p>
        </p:txBody>
      </p:sp>
      <p:pic>
        <p:nvPicPr>
          <p:cNvPr id="119" name="Image 118"/>
          <p:cNvPicPr preferRelativeResize="0">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l="27914" t="27219" r="28303" b="26841"/>
          <a:stretch/>
        </p:blipFill>
        <p:spPr>
          <a:xfrm rot="5400000">
            <a:off x="6141394" y="2474051"/>
            <a:ext cx="1214388" cy="955685"/>
          </a:xfrm>
          <a:prstGeom prst="rect">
            <a:avLst/>
          </a:prstGeom>
          <a:solidFill>
            <a:schemeClr val="accent3">
              <a:lumMod val="20000"/>
              <a:lumOff val="80000"/>
            </a:schemeClr>
          </a:solidFill>
          <a:ln>
            <a:solidFill>
              <a:schemeClr val="accent3">
                <a:lumMod val="60000"/>
                <a:lumOff val="40000"/>
              </a:schemeClr>
            </a:solidFill>
          </a:ln>
        </p:spPr>
      </p:pic>
      <p:sp>
        <p:nvSpPr>
          <p:cNvPr id="120" name="ZoneTexte 119"/>
          <p:cNvSpPr txBox="1"/>
          <p:nvPr/>
        </p:nvSpPr>
        <p:spPr>
          <a:xfrm>
            <a:off x="3779912" y="3189754"/>
            <a:ext cx="1753460" cy="369332"/>
          </a:xfrm>
          <a:prstGeom prst="rect">
            <a:avLst/>
          </a:prstGeom>
          <a:solidFill>
            <a:schemeClr val="accent2">
              <a:lumMod val="60000"/>
              <a:lumOff val="40000"/>
            </a:schemeClr>
          </a:solidFill>
          <a:ln>
            <a:solidFill>
              <a:schemeClr val="accent2">
                <a:lumMod val="75000"/>
              </a:schemeClr>
            </a:solidFill>
          </a:ln>
        </p:spPr>
        <p:txBody>
          <a:bodyPr wrap="square" rtlCol="0">
            <a:spAutoFit/>
          </a:bodyPr>
          <a:lstStyle/>
          <a:p>
            <a:pPr algn="ctr"/>
            <a:r>
              <a:rPr lang="fr-FR" dirty="0" smtClean="0">
                <a:solidFill>
                  <a:schemeClr val="accent2">
                    <a:lumMod val="50000"/>
                  </a:schemeClr>
                </a:solidFill>
              </a:rPr>
              <a:t>APPRENTISSAGE</a:t>
            </a:r>
            <a:endParaRPr lang="fr-FR" dirty="0">
              <a:solidFill>
                <a:schemeClr val="accent2">
                  <a:lumMod val="50000"/>
                </a:schemeClr>
              </a:solidFill>
            </a:endParaRPr>
          </a:p>
        </p:txBody>
      </p:sp>
      <p:sp>
        <p:nvSpPr>
          <p:cNvPr id="2" name="ZoneTexte 1"/>
          <p:cNvSpPr txBox="1"/>
          <p:nvPr/>
        </p:nvSpPr>
        <p:spPr>
          <a:xfrm>
            <a:off x="4112940" y="1340767"/>
            <a:ext cx="2070247" cy="369332"/>
          </a:xfrm>
          <a:prstGeom prst="rect">
            <a:avLst/>
          </a:prstGeom>
          <a:solidFill>
            <a:schemeClr val="accent3">
              <a:lumMod val="60000"/>
              <a:lumOff val="40000"/>
            </a:schemeClr>
          </a:solidFill>
          <a:ln>
            <a:solidFill>
              <a:schemeClr val="accent3">
                <a:lumMod val="75000"/>
              </a:schemeClr>
            </a:solidFill>
          </a:ln>
        </p:spPr>
        <p:txBody>
          <a:bodyPr wrap="none" rtlCol="0">
            <a:spAutoFit/>
          </a:bodyPr>
          <a:lstStyle/>
          <a:p>
            <a:r>
              <a:rPr lang="fr-FR" dirty="0" smtClean="0">
                <a:solidFill>
                  <a:schemeClr val="accent3">
                    <a:lumMod val="50000"/>
                  </a:schemeClr>
                </a:solidFill>
              </a:rPr>
              <a:t>POST-TRAITEMENTS</a:t>
            </a:r>
            <a:endParaRPr lang="fr-FR" dirty="0">
              <a:solidFill>
                <a:schemeClr val="accent3">
                  <a:lumMod val="50000"/>
                </a:schemeClr>
              </a:solidFill>
            </a:endParaRPr>
          </a:p>
        </p:txBody>
      </p:sp>
      <p:sp>
        <p:nvSpPr>
          <p:cNvPr id="27" name="Rectangle 26"/>
          <p:cNvSpPr/>
          <p:nvPr/>
        </p:nvSpPr>
        <p:spPr>
          <a:xfrm>
            <a:off x="5148064" y="5563084"/>
            <a:ext cx="3996713" cy="861774"/>
          </a:xfrm>
          <a:prstGeom prst="rect">
            <a:avLst/>
          </a:prstGeom>
        </p:spPr>
        <p:txBody>
          <a:bodyPr wrap="square">
            <a:spAutoFit/>
          </a:bodyPr>
          <a:lstStyle/>
          <a:p>
            <a:r>
              <a:rPr lang="fr-FR" u="sng" dirty="0" smtClean="0"/>
              <a:t>IRM FLAIR</a:t>
            </a:r>
            <a:endParaRPr lang="fr-FR" sz="1600" u="sng" dirty="0" smtClean="0"/>
          </a:p>
          <a:p>
            <a:r>
              <a:rPr lang="fr-FR" sz="1600" i="1" dirty="0" smtClean="0"/>
              <a:t>Permet </a:t>
            </a:r>
            <a:r>
              <a:rPr lang="fr-FR" sz="1600" i="1" dirty="0"/>
              <a:t>d’évaluer l’étendue des tissus </a:t>
            </a:r>
            <a:r>
              <a:rPr lang="fr-FR" sz="1600" i="1" dirty="0" smtClean="0"/>
              <a:t>nécrosés (lésions irréversibles)</a:t>
            </a:r>
            <a:endParaRPr lang="fr-FR" sz="1600" i="1" dirty="0"/>
          </a:p>
        </p:txBody>
      </p:sp>
      <p:sp>
        <p:nvSpPr>
          <p:cNvPr id="31" name="Titre 1"/>
          <p:cNvSpPr>
            <a:spLocks noGrp="1"/>
          </p:cNvSpPr>
          <p:nvPr>
            <p:ph type="ctrTitle"/>
          </p:nvPr>
        </p:nvSpPr>
        <p:spPr>
          <a:xfrm>
            <a:off x="0" y="1"/>
            <a:ext cx="9144000" cy="476671"/>
          </a:xfrm>
        </p:spPr>
        <p:txBody>
          <a:bodyPr>
            <a:scene3d>
              <a:camera prst="orthographicFront"/>
              <a:lightRig rig="soft" dir="t">
                <a:rot lat="0" lon="0" rev="10800000"/>
              </a:lightRig>
            </a:scene3d>
            <a:sp3d>
              <a:bevelT w="27940" h="12700"/>
              <a:contourClr>
                <a:srgbClr val="DDDDDD"/>
              </a:contourClr>
            </a:sp3d>
          </a:bodyPr>
          <a:lstStyle/>
          <a:p>
            <a:r>
              <a:rPr lang="fr-FR" sz="2000" spc="150" dirty="0" smtClean="0">
                <a:ln w="11430"/>
                <a:solidFill>
                  <a:schemeClr val="accent2">
                    <a:lumMod val="75000"/>
                  </a:schemeClr>
                </a:solidFill>
                <a:effectLst>
                  <a:outerShdw blurRad="25400" algn="tl" rotWithShape="0">
                    <a:srgbClr val="000000">
                      <a:alpha val="43000"/>
                    </a:srgbClr>
                  </a:outerShdw>
                </a:effectLst>
              </a:rPr>
              <a:t>L’ACCIDENT VASCULAIRE CÉRÉBRAL ISCHÉMIQUE</a:t>
            </a:r>
            <a:endParaRPr lang="fr-FR" sz="2000" spc="150" dirty="0">
              <a:ln w="11430"/>
              <a:solidFill>
                <a:schemeClr val="accent2">
                  <a:lumMod val="75000"/>
                </a:schemeClr>
              </a:solidFill>
              <a:effectLst>
                <a:outerShdw blurRad="25400" algn="tl" rotWithShape="0">
                  <a:srgbClr val="000000">
                    <a:alpha val="43000"/>
                  </a:srgbClr>
                </a:outerShdw>
              </a:effectLst>
            </a:endParaRPr>
          </a:p>
        </p:txBody>
      </p:sp>
      <p:sp>
        <p:nvSpPr>
          <p:cNvPr id="32" name="Sous-titre 2"/>
          <p:cNvSpPr txBox="1">
            <a:spLocks/>
          </p:cNvSpPr>
          <p:nvPr/>
        </p:nvSpPr>
        <p:spPr>
          <a:xfrm>
            <a:off x="0" y="404664"/>
            <a:ext cx="9144000" cy="504056"/>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l" defTabSz="914400" rtl="0" eaLnBrk="1" latinLnBrk="0" hangingPunct="1">
              <a:spcBef>
                <a:spcPct val="20000"/>
              </a:spcBef>
              <a:buFont typeface="Wingdings" panose="05000000000000000000" pitchFamily="2" charset="2"/>
              <a:buNone/>
              <a:defRPr sz="2000" i="1" kern="1200">
                <a:solidFill>
                  <a:schemeClr val="accent6">
                    <a:lumMod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Wingdings" panose="05000000000000000000" pitchFamily="2" charset="2"/>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fr-FR" sz="1800" b="1" i="0" spc="150" dirty="0" smtClean="0">
                <a:ln w="11430"/>
              </a:rPr>
              <a:t>PRISE DE DÉCISION GUIDÉE PAR L’IMAGERIE</a:t>
            </a:r>
            <a:endParaRPr lang="fr-FR" sz="1800" b="1" i="0" spc="150" dirty="0">
              <a:ln w="11430"/>
            </a:endParaRPr>
          </a:p>
        </p:txBody>
      </p:sp>
      <p:sp>
        <p:nvSpPr>
          <p:cNvPr id="41" name="Flèche droite 40"/>
          <p:cNvSpPr>
            <a:spLocks/>
          </p:cNvSpPr>
          <p:nvPr/>
        </p:nvSpPr>
        <p:spPr>
          <a:xfrm flipH="1">
            <a:off x="7435820" y="3307086"/>
            <a:ext cx="394840" cy="252000"/>
          </a:xfrm>
          <a:prstGeom prst="rightArrow">
            <a:avLst/>
          </a:prstGeom>
          <a:solidFill>
            <a:schemeClr val="accent3">
              <a:lumMod val="60000"/>
              <a:lumOff val="40000"/>
            </a:schemeClr>
          </a:solid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5">
                  <a:lumMod val="75000"/>
                </a:schemeClr>
              </a:solidFill>
            </a:endParaRPr>
          </a:p>
        </p:txBody>
      </p:sp>
      <p:sp>
        <p:nvSpPr>
          <p:cNvPr id="42" name="Flèche droite 41"/>
          <p:cNvSpPr>
            <a:spLocks/>
          </p:cNvSpPr>
          <p:nvPr/>
        </p:nvSpPr>
        <p:spPr>
          <a:xfrm flipH="1">
            <a:off x="5652120" y="3307086"/>
            <a:ext cx="394840" cy="252000"/>
          </a:xfrm>
          <a:prstGeom prst="rightArrow">
            <a:avLst/>
          </a:prstGeom>
          <a:solidFill>
            <a:schemeClr val="accent2">
              <a:lumMod val="60000"/>
              <a:lumOff val="40000"/>
            </a:schemeClr>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5">
                  <a:lumMod val="75000"/>
                </a:schemeClr>
              </a:solidFill>
            </a:endParaRPr>
          </a:p>
        </p:txBody>
      </p:sp>
      <p:sp>
        <p:nvSpPr>
          <p:cNvPr id="43" name="Flèche droite 42"/>
          <p:cNvSpPr>
            <a:spLocks/>
          </p:cNvSpPr>
          <p:nvPr/>
        </p:nvSpPr>
        <p:spPr>
          <a:xfrm>
            <a:off x="3198999" y="3307086"/>
            <a:ext cx="394840" cy="252000"/>
          </a:xfrm>
          <a:prstGeom prst="rightArrow">
            <a:avLst/>
          </a:prstGeom>
          <a:solidFill>
            <a:schemeClr val="accent2">
              <a:lumMod val="60000"/>
              <a:lumOff val="40000"/>
            </a:schemeClr>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5">
                  <a:lumMod val="75000"/>
                </a:schemeClr>
              </a:solidFill>
            </a:endParaRPr>
          </a:p>
        </p:txBody>
      </p:sp>
      <p:sp>
        <p:nvSpPr>
          <p:cNvPr id="8" name="ZoneTexte 7"/>
          <p:cNvSpPr txBox="1"/>
          <p:nvPr/>
        </p:nvSpPr>
        <p:spPr>
          <a:xfrm>
            <a:off x="7122356" y="1112655"/>
            <a:ext cx="2021644" cy="369332"/>
          </a:xfrm>
          <a:prstGeom prst="rect">
            <a:avLst/>
          </a:prstGeom>
          <a:noFill/>
        </p:spPr>
        <p:txBody>
          <a:bodyPr wrap="none" rtlCol="0">
            <a:spAutoFit/>
          </a:bodyPr>
          <a:lstStyle/>
          <a:p>
            <a:r>
              <a:rPr lang="fr-FR" dirty="0" smtClean="0">
                <a:solidFill>
                  <a:schemeClr val="bg1">
                    <a:lumMod val="50000"/>
                  </a:schemeClr>
                </a:solidFill>
              </a:rPr>
              <a:t>Étude rétrospective</a:t>
            </a:r>
            <a:endParaRPr lang="fr-FR" dirty="0">
              <a:solidFill>
                <a:schemeClr val="bg1">
                  <a:lumMod val="50000"/>
                </a:schemeClr>
              </a:solidFill>
            </a:endParaRPr>
          </a:p>
        </p:txBody>
      </p:sp>
      <p:grpSp>
        <p:nvGrpSpPr>
          <p:cNvPr id="46" name="Groupe 45"/>
          <p:cNvGrpSpPr>
            <a:grpSpLocks noChangeAspect="1"/>
          </p:cNvGrpSpPr>
          <p:nvPr/>
        </p:nvGrpSpPr>
        <p:grpSpPr>
          <a:xfrm>
            <a:off x="140502" y="4639972"/>
            <a:ext cx="1358373" cy="1741354"/>
            <a:chOff x="162248" y="1160362"/>
            <a:chExt cx="2612256" cy="3348758"/>
          </a:xfrm>
          <a:solidFill>
            <a:schemeClr val="accent5">
              <a:lumMod val="20000"/>
              <a:lumOff val="80000"/>
            </a:schemeClr>
          </a:solidFill>
        </p:grpSpPr>
        <p:pic>
          <p:nvPicPr>
            <p:cNvPr id="47" name="Image 46"/>
            <p:cNvPicPr>
              <a:picLocks noChangeAspect="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l="27733" t="26351" r="27035" b="26351"/>
            <a:stretch/>
          </p:blipFill>
          <p:spPr>
            <a:xfrm rot="5400000">
              <a:off x="622090" y="1420602"/>
              <a:ext cx="2412654" cy="1892174"/>
            </a:xfrm>
            <a:prstGeom prst="rect">
              <a:avLst/>
            </a:prstGeom>
            <a:solidFill>
              <a:schemeClr val="accent6">
                <a:lumMod val="20000"/>
                <a:lumOff val="80000"/>
              </a:schemeClr>
            </a:solidFill>
            <a:ln>
              <a:solidFill>
                <a:schemeClr val="accent6">
                  <a:lumMod val="60000"/>
                  <a:lumOff val="40000"/>
                </a:schemeClr>
              </a:solidFill>
            </a:ln>
            <a:effectLst/>
            <a:scene3d>
              <a:camera prst="obliqueTopRight"/>
              <a:lightRig rig="threePt" dir="t"/>
            </a:scene3d>
          </p:spPr>
        </p:pic>
        <p:pic>
          <p:nvPicPr>
            <p:cNvPr id="48" name="Image 47"/>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l="27489" t="27797" r="27570" b="26455"/>
            <a:stretch/>
          </p:blipFill>
          <p:spPr>
            <a:xfrm rot="5400000">
              <a:off x="-86724" y="2395135"/>
              <a:ext cx="2362957" cy="1865014"/>
            </a:xfrm>
            <a:prstGeom prst="rect">
              <a:avLst/>
            </a:prstGeom>
            <a:solidFill>
              <a:schemeClr val="accent6">
                <a:lumMod val="20000"/>
                <a:lumOff val="80000"/>
              </a:schemeClr>
            </a:solidFill>
            <a:ln>
              <a:solidFill>
                <a:schemeClr val="accent6">
                  <a:lumMod val="60000"/>
                  <a:lumOff val="40000"/>
                </a:schemeClr>
              </a:solidFill>
            </a:ln>
            <a:effectLst/>
            <a:scene3d>
              <a:camera prst="obliqueTopRight"/>
              <a:lightRig rig="threePt" dir="t"/>
            </a:scene3d>
          </p:spPr>
        </p:pic>
      </p:grpSp>
      <p:sp>
        <p:nvSpPr>
          <p:cNvPr id="49" name="Flèche droite 48"/>
          <p:cNvSpPr>
            <a:spLocks/>
          </p:cNvSpPr>
          <p:nvPr/>
        </p:nvSpPr>
        <p:spPr>
          <a:xfrm>
            <a:off x="1369625" y="6129328"/>
            <a:ext cx="394840" cy="252000"/>
          </a:xfrm>
          <a:prstGeom prst="rightArrow">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accent5">
                  <a:lumMod val="75000"/>
                </a:schemeClr>
              </a:solidFill>
            </a:endParaRPr>
          </a:p>
        </p:txBody>
      </p:sp>
      <p:grpSp>
        <p:nvGrpSpPr>
          <p:cNvPr id="50" name="Groupe 49"/>
          <p:cNvGrpSpPr>
            <a:grpSpLocks noChangeAspect="1"/>
          </p:cNvGrpSpPr>
          <p:nvPr/>
        </p:nvGrpSpPr>
        <p:grpSpPr>
          <a:xfrm>
            <a:off x="1979712" y="4181180"/>
            <a:ext cx="1708715" cy="2200147"/>
            <a:chOff x="3120181" y="96457"/>
            <a:chExt cx="2135896" cy="2750184"/>
          </a:xfrm>
          <a:solidFill>
            <a:schemeClr val="accent5">
              <a:lumMod val="20000"/>
              <a:lumOff val="80000"/>
            </a:schemeClr>
          </a:solidFill>
        </p:grpSpPr>
        <p:pic>
          <p:nvPicPr>
            <p:cNvPr id="51" name="Image 50"/>
            <p:cNvPicPr>
              <a:picLocks noChangeAspect="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l="28511" t="26016" r="28451" b="26016"/>
            <a:stretch/>
          </p:blipFill>
          <p:spPr>
            <a:xfrm rot="5400000">
              <a:off x="3887549" y="241414"/>
              <a:ext cx="1513486" cy="1223571"/>
            </a:xfrm>
            <a:prstGeom prst="rect">
              <a:avLst/>
            </a:prstGeom>
            <a:solidFill>
              <a:schemeClr val="accent6">
                <a:lumMod val="20000"/>
                <a:lumOff val="80000"/>
              </a:schemeClr>
            </a:solidFill>
            <a:ln>
              <a:solidFill>
                <a:schemeClr val="accent6">
                  <a:lumMod val="60000"/>
                  <a:lumOff val="40000"/>
                </a:schemeClr>
              </a:solidFill>
            </a:ln>
          </p:spPr>
        </p:pic>
        <p:pic>
          <p:nvPicPr>
            <p:cNvPr id="52" name="Image 51"/>
            <p:cNvPicPr>
              <a:picLocks noChangeAspect="1"/>
            </p:cNvPicPr>
            <p:nvPr/>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l="29299" t="26594" r="28029" b="26112"/>
            <a:stretch/>
          </p:blipFill>
          <p:spPr>
            <a:xfrm rot="5400000">
              <a:off x="3460216" y="881077"/>
              <a:ext cx="1500610" cy="1206376"/>
            </a:xfrm>
            <a:prstGeom prst="rect">
              <a:avLst/>
            </a:prstGeom>
            <a:solidFill>
              <a:schemeClr val="accent6">
                <a:lumMod val="20000"/>
                <a:lumOff val="80000"/>
              </a:schemeClr>
            </a:solidFill>
            <a:ln>
              <a:solidFill>
                <a:schemeClr val="accent6">
                  <a:lumMod val="60000"/>
                  <a:lumOff val="40000"/>
                </a:schemeClr>
              </a:solidFill>
            </a:ln>
          </p:spPr>
        </p:pic>
        <p:pic>
          <p:nvPicPr>
            <p:cNvPr id="53" name="Image 52"/>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l="28561" t="26117" r="27857" b="26358"/>
            <a:stretch/>
          </p:blipFill>
          <p:spPr>
            <a:xfrm rot="5400000">
              <a:off x="2982562" y="1473226"/>
              <a:ext cx="1511034" cy="1235796"/>
            </a:xfrm>
            <a:prstGeom prst="rect">
              <a:avLst/>
            </a:prstGeom>
            <a:solidFill>
              <a:schemeClr val="accent6">
                <a:lumMod val="20000"/>
                <a:lumOff val="80000"/>
              </a:schemeClr>
            </a:solidFill>
            <a:ln>
              <a:solidFill>
                <a:schemeClr val="accent6">
                  <a:lumMod val="60000"/>
                  <a:lumOff val="40000"/>
                </a:schemeClr>
              </a:solidFill>
            </a:ln>
          </p:spPr>
        </p:pic>
      </p:grpSp>
      <p:sp>
        <p:nvSpPr>
          <p:cNvPr id="56" name="ZoneTexte 55"/>
          <p:cNvSpPr txBox="1"/>
          <p:nvPr/>
        </p:nvSpPr>
        <p:spPr>
          <a:xfrm>
            <a:off x="4906301" y="4540978"/>
            <a:ext cx="2016224" cy="400110"/>
          </a:xfrm>
          <a:prstGeom prst="rect">
            <a:avLst/>
          </a:prstGeom>
          <a:noFill/>
        </p:spPr>
        <p:txBody>
          <a:bodyPr wrap="square" rtlCol="0">
            <a:spAutoFit/>
          </a:bodyPr>
          <a:lstStyle/>
          <a:p>
            <a:r>
              <a:rPr lang="fr-FR" sz="2000" b="1" dirty="0" smtClean="0">
                <a:solidFill>
                  <a:schemeClr val="accent4">
                    <a:lumMod val="75000"/>
                  </a:schemeClr>
                </a:solidFill>
              </a:rPr>
              <a:t>Prise de Décision</a:t>
            </a:r>
            <a:endParaRPr lang="fr-FR" sz="2000" b="1" dirty="0">
              <a:solidFill>
                <a:schemeClr val="accent4">
                  <a:lumMod val="75000"/>
                </a:schemeClr>
              </a:solidFill>
            </a:endParaRPr>
          </a:p>
        </p:txBody>
      </p:sp>
      <p:cxnSp>
        <p:nvCxnSpPr>
          <p:cNvPr id="14" name="Connecteur droit avec flèche 13"/>
          <p:cNvCxnSpPr/>
          <p:nvPr/>
        </p:nvCxnSpPr>
        <p:spPr>
          <a:xfrm flipV="1">
            <a:off x="3923928" y="4786574"/>
            <a:ext cx="936104" cy="480688"/>
          </a:xfrm>
          <a:prstGeom prst="straightConnector1">
            <a:avLst/>
          </a:prstGeom>
          <a:ln w="38100">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4211960" y="3645024"/>
            <a:ext cx="648072" cy="994948"/>
          </a:xfrm>
          <a:prstGeom prst="straightConnector1">
            <a:avLst/>
          </a:prstGeom>
          <a:ln w="38100">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52112" y="4067199"/>
            <a:ext cx="1783584" cy="523220"/>
          </a:xfrm>
          <a:prstGeom prst="rect">
            <a:avLst/>
          </a:prstGeom>
          <a:noFill/>
        </p:spPr>
        <p:txBody>
          <a:bodyPr wrap="square" rtlCol="0">
            <a:spAutoFit/>
          </a:bodyPr>
          <a:lstStyle/>
          <a:p>
            <a:pPr algn="ctr"/>
            <a:r>
              <a:rPr lang="fr-FR" sz="1400" i="1" dirty="0" smtClean="0">
                <a:solidFill>
                  <a:schemeClr val="accent6">
                    <a:lumMod val="60000"/>
                    <a:lumOff val="40000"/>
                  </a:schemeClr>
                </a:solidFill>
              </a:rPr>
              <a:t>Données images pour un nouveau patient</a:t>
            </a:r>
            <a:endParaRPr lang="fr-FR" sz="1400" i="1" dirty="0">
              <a:solidFill>
                <a:schemeClr val="accent6">
                  <a:lumMod val="60000"/>
                  <a:lumOff val="40000"/>
                </a:schemeClr>
              </a:solidFill>
            </a:endParaRPr>
          </a:p>
        </p:txBody>
      </p:sp>
      <p:pic>
        <p:nvPicPr>
          <p:cNvPr id="3" name="Image 2"/>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5148063" y="4257040"/>
            <a:ext cx="1353787" cy="1404048"/>
          </a:xfrm>
          <a:prstGeom prst="rect">
            <a:avLst/>
          </a:prstGeom>
        </p:spPr>
      </p:pic>
      <p:pic>
        <p:nvPicPr>
          <p:cNvPr id="6" name="illustrationFLAIR.gif">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5"/>
          <a:stretch>
            <a:fillRect/>
          </a:stretch>
        </p:blipFill>
        <p:spPr>
          <a:xfrm>
            <a:off x="6503105" y="4257040"/>
            <a:ext cx="1260192" cy="1260192"/>
          </a:xfrm>
          <a:prstGeom prst="rect">
            <a:avLst/>
          </a:prstGeom>
        </p:spPr>
      </p:pic>
      <p:pic>
        <p:nvPicPr>
          <p:cNvPr id="9" name="Son 8">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237426704"/>
      </p:ext>
    </p:extLst>
  </p:cSld>
  <p:clrMapOvr>
    <a:masterClrMapping/>
  </p:clrMapOvr>
  <mc:AlternateContent xmlns:mc="http://schemas.openxmlformats.org/markup-compatibility/2006">
    <mc:Choice xmlns:p14="http://schemas.microsoft.com/office/powerpoint/2010/main" Requires="p14">
      <p:transition spd="slow" p14:dur="2000" advTm="42645"/>
    </mc:Choice>
    <mc:Fallback>
      <p:transition spd="slow" advTm="42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10000" fill="hold"/>
                                        <p:tgtEl>
                                          <p:spTgt spid="6"/>
                                        </p:tgtEl>
                                      </p:cBhvr>
                                    </p:cmd>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md type="call" cmd="stop">
                                      <p:cBhvr>
                                        <p:cTn id="33" dur="1">
                                          <p:stCondLst>
                                            <p:cond delay="0"/>
                                          </p:stCondLst>
                                        </p:cTn>
                                        <p:tgtEl>
                                          <p:spTgt spid="6"/>
                                        </p:tgtEl>
                                      </p:cBhvr>
                                    </p:cmd>
                                  </p:childTnLst>
                                </p:cTn>
                              </p:par>
                              <p:par>
                                <p:cTn id="34" presetID="1" presetClass="exit" presetSubtype="0" fill="hold" nodeType="withEffect">
                                  <p:stCondLst>
                                    <p:cond delay="0"/>
                                  </p:stCondLst>
                                  <p:childTnLst>
                                    <p:set>
                                      <p:cBhvr>
                                        <p:cTn id="35" dur="1" fill="hold">
                                          <p:stCondLst>
                                            <p:cond delay="0"/>
                                          </p:stCondLst>
                                        </p:cTn>
                                        <p:tgtEl>
                                          <p:spTgt spid="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1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4" restart="whenNotActive" fill="hold" evtFilter="cancelBubble" nodeType="interactiveSeq">
                <p:stCondLst>
                  <p:cond evt="onClick" delay="0">
                    <p:tgtEl>
                      <p:spTgt spid="6"/>
                    </p:tgtEl>
                  </p:cond>
                </p:stCondLst>
                <p:endSync evt="end" delay="0">
                  <p:rtn val="all"/>
                </p:endSync>
                <p:childTnLst>
                  <p:par>
                    <p:cTn id="75" fill="hold">
                      <p:stCondLst>
                        <p:cond delay="0"/>
                      </p:stCondLst>
                      <p:childTnLst>
                        <p:par>
                          <p:cTn id="76" fill="hold">
                            <p:stCondLst>
                              <p:cond delay="0"/>
                            </p:stCondLst>
                            <p:childTnLst>
                              <p:par>
                                <p:cTn id="77" presetID="2" presetClass="mediacall" presetSubtype="0" fill="hold" nodeType="clickEffect">
                                  <p:stCondLst>
                                    <p:cond delay="0"/>
                                  </p:stCondLst>
                                  <p:childTnLst>
                                    <p:cmd type="call" cmd="togglePause">
                                      <p:cBhvr>
                                        <p:cTn id="78" dur="1" fill="hold"/>
                                        <p:tgtEl>
                                          <p:spTgt spid="6"/>
                                        </p:tgtEl>
                                      </p:cBhvr>
                                    </p:cmd>
                                  </p:childTnLst>
                                </p:cTn>
                              </p:par>
                            </p:childTnLst>
                          </p:cTn>
                        </p:par>
                      </p:childTnLst>
                    </p:cTn>
                  </p:par>
                </p:childTnLst>
              </p:cTn>
              <p:nextCondLst>
                <p:cond evt="onClick" delay="0">
                  <p:tgtEl>
                    <p:spTgt spid="6"/>
                  </p:tgtEl>
                </p:cond>
              </p:nextCondLst>
            </p:seq>
            <p:video>
              <p:cMediaNode vol="80000">
                <p:cTn id="79" repeatCount="indefinite" fill="remove" display="0">
                  <p:stCondLst>
                    <p:cond delay="indefinite"/>
                  </p:stCondLst>
                </p:cTn>
                <p:tgtEl>
                  <p:spTgt spid="6"/>
                </p:tgtEl>
              </p:cMediaNode>
            </p:video>
            <p:audio isNarration="1">
              <p:cMediaNode vol="80000" showWhenStopped="0">
                <p:cTn id="80" fill="hold" display="0">
                  <p:stCondLst>
                    <p:cond delay="indefinite"/>
                  </p:stCondLst>
                  <p:endCondLst>
                    <p:cond evt="onStopAudio" delay="0">
                      <p:tgtEl>
                        <p:sldTgt/>
                      </p:tgtEl>
                    </p:cond>
                  </p:endCondLst>
                </p:cTn>
                <p:tgtEl>
                  <p:spTgt spid="9"/>
                </p:tgtEl>
              </p:cMediaNode>
            </p:audio>
          </p:childTnLst>
        </p:cTn>
      </p:par>
    </p:tnLst>
    <p:bldLst>
      <p:bldP spid="7" grpId="0" animBg="1"/>
      <p:bldP spid="110" grpId="0" animBg="1"/>
      <p:bldP spid="116" grpId="0"/>
      <p:bldP spid="120" grpId="0" animBg="1"/>
      <p:bldP spid="2" grpId="0" animBg="1"/>
      <p:bldP spid="27" grpId="0"/>
      <p:bldP spid="27" grpId="1"/>
      <p:bldP spid="41" grpId="0" animBg="1"/>
      <p:bldP spid="42" grpId="0" animBg="1"/>
      <p:bldP spid="43" grpId="0" animBg="1"/>
      <p:bldP spid="8" grpId="0"/>
      <p:bldP spid="49" grpId="0" animBg="1"/>
      <p:bldP spid="56" grpId="0"/>
      <p:bldP spid="17" grpId="0"/>
    </p:bldLst>
  </p:timing>
  <p:extLst>
    <p:ext uri="{E180D4A7-C9FB-4DFB-919C-405C955672EB}">
      <p14:showEvtLst xmlns:p14="http://schemas.microsoft.com/office/powerpoint/2010/main">
        <p14:playEvt time="9774" objId="6"/>
        <p14:stopEvt time="16170" objId="6"/>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7.8"/>
</p:tagLst>
</file>

<file path=ppt/tags/tag10.xml><?xml version="1.0" encoding="utf-8"?>
<p:tagLst xmlns:a="http://schemas.openxmlformats.org/drawingml/2006/main" xmlns:r="http://schemas.openxmlformats.org/officeDocument/2006/relationships" xmlns:p="http://schemas.openxmlformats.org/presentationml/2006/main">
  <p:tag name="TIMING" val="|53.2"/>
</p:tagLst>
</file>

<file path=ppt/tags/tag11.xml><?xml version="1.0" encoding="utf-8"?>
<p:tagLst xmlns:a="http://schemas.openxmlformats.org/drawingml/2006/main" xmlns:r="http://schemas.openxmlformats.org/officeDocument/2006/relationships" xmlns:p="http://schemas.openxmlformats.org/presentationml/2006/main">
  <p:tag name="TIMING" val="|11.3"/>
</p:tagLst>
</file>

<file path=ppt/tags/tag12.xml><?xml version="1.0" encoding="utf-8"?>
<p:tagLst xmlns:a="http://schemas.openxmlformats.org/drawingml/2006/main" xmlns:r="http://schemas.openxmlformats.org/officeDocument/2006/relationships" xmlns:p="http://schemas.openxmlformats.org/presentationml/2006/main">
  <p:tag name="TIMING" val="|5.2"/>
</p:tagLst>
</file>

<file path=ppt/tags/tag13.xml><?xml version="1.0" encoding="utf-8"?>
<p:tagLst xmlns:a="http://schemas.openxmlformats.org/drawingml/2006/main" xmlns:r="http://schemas.openxmlformats.org/officeDocument/2006/relationships" xmlns:p="http://schemas.openxmlformats.org/presentationml/2006/main">
  <p:tag name="TIMING" val="|5.3|6.9|0.6|0.3|0.6|0.3|0.2|0.2|0.2|0.3|0.3|14.4|4.8|2.6"/>
</p:tagLst>
</file>

<file path=ppt/tags/tag14.xml><?xml version="1.0" encoding="utf-8"?>
<p:tagLst xmlns:a="http://schemas.openxmlformats.org/drawingml/2006/main" xmlns:r="http://schemas.openxmlformats.org/officeDocument/2006/relationships" xmlns:p="http://schemas.openxmlformats.org/presentationml/2006/main">
  <p:tag name="TIMING" val="|10.3"/>
</p:tagLst>
</file>

<file path=ppt/tags/tag15.xml><?xml version="1.0" encoding="utf-8"?>
<p:tagLst xmlns:a="http://schemas.openxmlformats.org/drawingml/2006/main" xmlns:r="http://schemas.openxmlformats.org/officeDocument/2006/relationships" xmlns:p="http://schemas.openxmlformats.org/presentationml/2006/main">
  <p:tag name="TIMING" val="|83.1"/>
</p:tagLst>
</file>

<file path=ppt/tags/tag2.xml><?xml version="1.0" encoding="utf-8"?>
<p:tagLst xmlns:a="http://schemas.openxmlformats.org/drawingml/2006/main" xmlns:r="http://schemas.openxmlformats.org/officeDocument/2006/relationships" xmlns:p="http://schemas.openxmlformats.org/presentationml/2006/main">
  <p:tag name="TIMING" val="|3.5|17|9.9"/>
</p:tagLst>
</file>

<file path=ppt/tags/tag3.xml><?xml version="1.0" encoding="utf-8"?>
<p:tagLst xmlns:a="http://schemas.openxmlformats.org/drawingml/2006/main" xmlns:r="http://schemas.openxmlformats.org/officeDocument/2006/relationships" xmlns:p="http://schemas.openxmlformats.org/presentationml/2006/main">
  <p:tag name="TIMING" val="|1.8|7.9|6.4|0.9|5|10.2|4.2"/>
</p:tagLst>
</file>

<file path=ppt/tags/tag4.xml><?xml version="1.0" encoding="utf-8"?>
<p:tagLst xmlns:a="http://schemas.openxmlformats.org/drawingml/2006/main" xmlns:r="http://schemas.openxmlformats.org/officeDocument/2006/relationships" xmlns:p="http://schemas.openxmlformats.org/presentationml/2006/main">
  <p:tag name="TIMING" val="|4.7|5.7|5.4|4.3|4.1|4.9|2.7|5.6|7.6|7.9|6.1"/>
</p:tagLst>
</file>

<file path=ppt/tags/tag5.xml><?xml version="1.0" encoding="utf-8"?>
<p:tagLst xmlns:a="http://schemas.openxmlformats.org/drawingml/2006/main" xmlns:r="http://schemas.openxmlformats.org/officeDocument/2006/relationships" xmlns:p="http://schemas.openxmlformats.org/presentationml/2006/main">
  <p:tag name="TIMING" val="|71.7"/>
</p:tagLst>
</file>

<file path=ppt/tags/tag6.xml><?xml version="1.0" encoding="utf-8"?>
<p:tagLst xmlns:a="http://schemas.openxmlformats.org/drawingml/2006/main" xmlns:r="http://schemas.openxmlformats.org/officeDocument/2006/relationships" xmlns:p="http://schemas.openxmlformats.org/presentationml/2006/main">
  <p:tag name="TIMING" val="|7.8|9.3|5.7|4.1"/>
</p:tagLst>
</file>

<file path=ppt/tags/tag7.xml><?xml version="1.0" encoding="utf-8"?>
<p:tagLst xmlns:a="http://schemas.openxmlformats.org/drawingml/2006/main" xmlns:r="http://schemas.openxmlformats.org/officeDocument/2006/relationships" xmlns:p="http://schemas.openxmlformats.org/presentationml/2006/main">
  <p:tag name="TIMING" val="|49.6|9.6"/>
</p:tagLst>
</file>

<file path=ppt/tags/tag8.xml><?xml version="1.0" encoding="utf-8"?>
<p:tagLst xmlns:a="http://schemas.openxmlformats.org/drawingml/2006/main" xmlns:r="http://schemas.openxmlformats.org/officeDocument/2006/relationships" xmlns:p="http://schemas.openxmlformats.org/presentationml/2006/main">
  <p:tag name="TIMING" val="|64.1|23.5"/>
</p:tagLst>
</file>

<file path=ppt/tags/tag9.xml><?xml version="1.0" encoding="utf-8"?>
<p:tagLst xmlns:a="http://schemas.openxmlformats.org/drawingml/2006/main" xmlns:r="http://schemas.openxmlformats.org/officeDocument/2006/relationships" xmlns:p="http://schemas.openxmlformats.org/presentationml/2006/main">
  <p:tag name="TIMING" val="|15.6|10.4|11|4.1|19.4"/>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8416</TotalTime>
  <Words>3294</Words>
  <Application>Microsoft Macintosh PowerPoint</Application>
  <PresentationFormat>Présentation à l'écran (4:3)</PresentationFormat>
  <Paragraphs>540</Paragraphs>
  <Slides>45</Slides>
  <Notes>13</Notes>
  <HiddenSlides>0</HiddenSlides>
  <MMClips>51</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45</vt:i4>
      </vt:variant>
    </vt:vector>
  </HeadingPairs>
  <TitlesOfParts>
    <vt:vector size="53" baseType="lpstr">
      <vt:lpstr>Calibri</vt:lpstr>
      <vt:lpstr>Cambria Math</vt:lpstr>
      <vt:lpstr>ＭＳ Ｐゴシック</vt:lpstr>
      <vt:lpstr>Arial</vt:lpstr>
      <vt:lpstr>Times New Roman</vt:lpstr>
      <vt:lpstr>Wingdings</vt:lpstr>
      <vt:lpstr>Thème Office</vt:lpstr>
      <vt:lpstr>Equation</vt:lpstr>
      <vt:lpstr>Traitement et simulation d’images d’IRM de perfusion pour la prédiction de l’évolution de la lésion ischémique dans l’accident vasculaire cérébral</vt:lpstr>
      <vt:lpstr>Contexte Clinique</vt:lpstr>
      <vt:lpstr>L’ACCIDENT VASCULAIRE CÉRÉBRAL</vt:lpstr>
      <vt:lpstr>L’ACCIDENT VASCULAIRE CÉRÉBRAL</vt:lpstr>
      <vt:lpstr>L’ACCIDENT VASCULAIRE CÉRÉBRAL ISCHÉMIQUE</vt:lpstr>
      <vt:lpstr>L’ACCIDENT VASCULAIRE CÉRÉBRAL ISCHÉMIQUE</vt:lpstr>
      <vt:lpstr>L’ACCIDENT VASCULAIRE CÉRÉBRAL ISCHÉMIQUE</vt:lpstr>
      <vt:lpstr>L’ACCIDENT VASCULAIRE CÉRÉBRAL ISCHÉMIQUE</vt:lpstr>
      <vt:lpstr>L’ACCIDENT VASCULAIRE CÉRÉBRAL ISCHÉMIQUE</vt:lpstr>
      <vt:lpstr>Présentation PowerPoint</vt:lpstr>
      <vt:lpstr>Post-Traitements</vt:lpstr>
      <vt:lpstr>IMAGERIE PAR RÉSONANCE MAGNÉTIQUE DE PERFUSION </vt:lpstr>
      <vt:lpstr>IMAGERIE PAR RÉSONANCE MAGNÉTIQUE DE PERFUSION </vt:lpstr>
      <vt:lpstr>IRM DE PERFUSION QUANTITATIVE </vt:lpstr>
      <vt:lpstr>IRM DE PERFUSION QUANTITATIVE </vt:lpstr>
      <vt:lpstr>Présentation PowerPoint</vt:lpstr>
      <vt:lpstr>OPTIMISATION DES PARAMÈTRES DE RÉGULARISATION</vt:lpstr>
      <vt:lpstr>OPTIMISATION DES PARAMÈTRES DE RÉGULARISATION</vt:lpstr>
      <vt:lpstr>OPTIMISATION DES PARAMÈTRES DE RÉGULARISATION</vt:lpstr>
      <vt:lpstr>OPTIMISATION DES PARAMÈTRES DE RÉGULARISATION</vt:lpstr>
      <vt:lpstr>OPTIMISATION DES PARAMÈTRES DE RÉGULARISATION</vt:lpstr>
      <vt:lpstr>Présentation PowerPoint</vt:lpstr>
      <vt:lpstr>Présentation PowerPoint</vt:lpstr>
      <vt:lpstr>Présentation PowerPoint</vt:lpstr>
      <vt:lpstr>Présentation PowerPoint</vt:lpstr>
      <vt:lpstr>Apprentissage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&amp; PERSPECTIVES</vt:lpstr>
      <vt:lpstr>LISTE DES PRODUCTIONS</vt:lpstr>
      <vt:lpstr>Présentation PowerPoint</vt:lpstr>
      <vt:lpstr>Présentation PowerPoint</vt:lpstr>
      <vt:lpstr>MERCI…</vt:lpstr>
      <vt:lpstr>Présentation PowerPoint</vt:lpstr>
    </vt:vector>
  </TitlesOfParts>
  <Company>UCBL</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Mathilde Giacalone</dc:creator>
  <cp:lastModifiedBy>Utilisateur de Microsoft Office</cp:lastModifiedBy>
  <cp:revision>980</cp:revision>
  <cp:lastPrinted>2017-12-17T12:50:12Z</cp:lastPrinted>
  <dcterms:created xsi:type="dcterms:W3CDTF">2017-08-19T08:29:23Z</dcterms:created>
  <dcterms:modified xsi:type="dcterms:W3CDTF">2017-12-27T12:54:08Z</dcterms:modified>
</cp:coreProperties>
</file>